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80" r:id="rId3"/>
    <p:sldId id="260" r:id="rId4"/>
    <p:sldId id="266" r:id="rId5"/>
    <p:sldId id="259" r:id="rId6"/>
    <p:sldId id="270" r:id="rId7"/>
    <p:sldId id="439" r:id="rId8"/>
    <p:sldId id="464" r:id="rId9"/>
    <p:sldId id="300" r:id="rId11"/>
    <p:sldId id="419" r:id="rId12"/>
    <p:sldId id="371" r:id="rId13"/>
    <p:sldId id="442" r:id="rId14"/>
    <p:sldId id="448" r:id="rId15"/>
    <p:sldId id="449" r:id="rId16"/>
    <p:sldId id="465" r:id="rId17"/>
    <p:sldId id="450" r:id="rId18"/>
    <p:sldId id="451" r:id="rId19"/>
    <p:sldId id="466" r:id="rId20"/>
    <p:sldId id="452" r:id="rId21"/>
    <p:sldId id="453" r:id="rId22"/>
    <p:sldId id="332" r:id="rId23"/>
    <p:sldId id="275" r:id="rId24"/>
    <p:sldId id="455" r:id="rId25"/>
    <p:sldId id="460" r:id="rId26"/>
    <p:sldId id="459" r:id="rId27"/>
    <p:sldId id="461" r:id="rId28"/>
    <p:sldId id="462" r:id="rId29"/>
    <p:sldId id="287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42293"/>
    <a:srgbClr val="FFC89F"/>
    <a:srgbClr val="572C2B"/>
    <a:srgbClr val="7E403E"/>
    <a:srgbClr val="AC5856"/>
    <a:srgbClr val="BE7E7C"/>
    <a:srgbClr val="404040"/>
    <a:srgbClr val="FFE8D7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5" autoAdjust="0"/>
    <p:restoredTop sz="94660"/>
  </p:normalViewPr>
  <p:slideViewPr>
    <p:cSldViewPr showGuides="1">
      <p:cViewPr varScale="1">
        <p:scale>
          <a:sx n="104" d="100"/>
          <a:sy n="104" d="100"/>
        </p:scale>
        <p:origin x="-558" y="-90"/>
      </p:cViewPr>
      <p:guideLst>
        <p:guide orient="horz" pos="2172"/>
        <p:guide orient="horz" pos="3989"/>
        <p:guide orient="horz" pos="28"/>
        <p:guide pos="3840"/>
        <p:guide pos="392"/>
        <p:guide pos="73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</c:spPr>
          <c:explosion val="0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259BA-75F4-43EA-80E9-860BB873B4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38E9D-54F1-4F59-AB4D-5A503727F5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30219-CA3B-466A-86BE-AFE785C175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54F98-DE31-411E-996E-B0408F3C6C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microsoft.com/office/2007/relationships/hdphoto" Target="../media/image16.wdp"/><Relationship Id="rId4" Type="http://schemas.openxmlformats.org/officeDocument/2006/relationships/image" Target="../media/image15.png"/><Relationship Id="rId3" Type="http://schemas.openxmlformats.org/officeDocument/2006/relationships/tags" Target="../tags/tag2.xml"/><Relationship Id="rId2" Type="http://schemas.openxmlformats.org/officeDocument/2006/relationships/image" Target="../media/image14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1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1" Type="http://schemas.openxmlformats.org/officeDocument/2006/relationships/tags" Target="../tags/tag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https://so.csdn.net/so/search?q=%E8%AE%A1%E7%AE%97%E6%9C%BA%E8%A7%86%E8%A7%89&amp;spm=1001.2101.3001.7020" TargetMode="Externa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7"/>
          <a:stretch>
            <a:fillRect/>
          </a:stretch>
        </p:blipFill>
        <p:spPr>
          <a:xfrm>
            <a:off x="-12452" y="-79"/>
            <a:ext cx="12248852" cy="6885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2452" y="2421141"/>
            <a:ext cx="12217152" cy="1728192"/>
          </a:xfrm>
          <a:prstGeom prst="rect">
            <a:avLst/>
          </a:prstGeom>
          <a:solidFill>
            <a:schemeClr val="tx1">
              <a:lumMod val="95000"/>
              <a:lumOff val="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24765" y="2637155"/>
            <a:ext cx="1233106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latinLnBrk="1"/>
            <a:r>
              <a:rPr lang="en-US" altLang="zh-CN" sz="3600" dirty="0">
                <a:solidFill>
                  <a:schemeClr val="bg1"/>
                </a:solidFill>
                <a:latin typeface="Berlin Sans FB" panose="020E0602020502020306" pitchFamily="34" charset="0"/>
                <a:ea typeface="宋体" panose="02010600030101010101" pitchFamily="2" charset="-122"/>
              </a:rPr>
              <a:t>Fast approximate energy minimization via graph cuts</a:t>
            </a:r>
            <a:endParaRPr lang="en-US" altLang="zh-CN" sz="4000" dirty="0">
              <a:solidFill>
                <a:schemeClr val="bg1"/>
              </a:solidFill>
              <a:latin typeface="Berlin Sans FB" panose="020E0602020502020306" pitchFamily="34" charset="0"/>
              <a:ea typeface="宋体" panose="02010600030101010101" pitchFamily="2" charset="-122"/>
            </a:endParaRPr>
          </a:p>
          <a:p>
            <a:pPr algn="ctr" latinLnBrk="1"/>
            <a:r>
              <a:rPr lang="en-US" altLang="zh-CN" dirty="0">
                <a:solidFill>
                  <a:schemeClr val="bg1"/>
                </a:solidFill>
                <a:latin typeface="Aharoni" panose="02010803020104030203" pitchFamily="2" charset="-79"/>
                <a:ea typeface="宋体" panose="02010600030101010101" pitchFamily="2" charset="-122"/>
                <a:cs typeface="Aharoni" panose="02010803020104030203" pitchFamily="2" charset="-79"/>
              </a:rPr>
              <a:t>Y Boykov, O Veksler, R Zabih</a:t>
            </a:r>
            <a:endParaRPr lang="en-US" altLang="zh-CN" dirty="0">
              <a:solidFill>
                <a:schemeClr val="bg1"/>
              </a:solidFill>
              <a:latin typeface="Aharoni" panose="02010803020104030203" pitchFamily="2" charset="-79"/>
              <a:ea typeface="宋体" panose="02010600030101010101" pitchFamily="2" charset="-122"/>
              <a:cs typeface="Aharoni" panose="02010803020104030203" pitchFamily="2" charset="-79"/>
            </a:endParaRPr>
          </a:p>
          <a:p>
            <a:pPr algn="ctr" latinLnBrk="1"/>
            <a:r>
              <a:rPr lang="en-US" altLang="zh-CN" dirty="0">
                <a:solidFill>
                  <a:schemeClr val="bg1"/>
                </a:solidFill>
                <a:latin typeface="Aharoni" panose="02010803020104030203" pitchFamily="2" charset="-79"/>
                <a:ea typeface="宋体" panose="02010600030101010101" pitchFamily="2" charset="-122"/>
                <a:cs typeface="Aharoni" panose="02010803020104030203" pitchFamily="2" charset="-79"/>
              </a:rPr>
              <a:t>Computer Science Department, Cornell University, Ithaca, NY, USA</a:t>
            </a:r>
            <a:endParaRPr lang="en-US" altLang="zh-CN" dirty="0">
              <a:solidFill>
                <a:schemeClr val="bg1"/>
              </a:solidFill>
              <a:latin typeface="Aharoni" panose="02010803020104030203" pitchFamily="2" charset="-79"/>
              <a:ea typeface="宋体" panose="0201060003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12125" y="5300980"/>
            <a:ext cx="3627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汇报人：</a:t>
            </a:r>
            <a:r>
              <a:rPr lang="en-US" altLang="zh-CN">
                <a:solidFill>
                  <a:schemeClr val="bg1"/>
                </a:solidFill>
              </a:rPr>
              <a:t>2190400223</a:t>
            </a:r>
            <a:r>
              <a:rPr lang="zh-CN" altLang="en-US">
                <a:solidFill>
                  <a:schemeClr val="bg1"/>
                </a:solidFill>
              </a:rPr>
              <a:t>赵玉晨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7" t="2380" r="15345" b="2305"/>
          <a:stretch>
            <a:fillRect/>
          </a:stretch>
        </p:blipFill>
        <p:spPr>
          <a:xfrm>
            <a:off x="0" y="0"/>
            <a:ext cx="3431704" cy="3431704"/>
          </a:xfrm>
          <a:custGeom>
            <a:avLst/>
            <a:gdLst>
              <a:gd name="connsiteX0" fmla="*/ 0 w 3431704"/>
              <a:gd name="connsiteY0" fmla="*/ 0 h 3431704"/>
              <a:gd name="connsiteX1" fmla="*/ 3431704 w 3431704"/>
              <a:gd name="connsiteY1" fmla="*/ 0 h 3431704"/>
              <a:gd name="connsiteX2" fmla="*/ 3431704 w 3431704"/>
              <a:gd name="connsiteY2" fmla="*/ 3431704 h 3431704"/>
              <a:gd name="connsiteX3" fmla="*/ 0 w 3431704"/>
              <a:gd name="connsiteY3" fmla="*/ 3431704 h 343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1704" h="3431704">
                <a:moveTo>
                  <a:pt x="0" y="0"/>
                </a:moveTo>
                <a:lnTo>
                  <a:pt x="3431704" y="0"/>
                </a:lnTo>
                <a:lnTo>
                  <a:pt x="3431704" y="3431704"/>
                </a:lnTo>
                <a:lnTo>
                  <a:pt x="0" y="3431704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 contrast="9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18504"/>
          <a:stretch>
            <a:fillRect/>
          </a:stretch>
        </p:blipFill>
        <p:spPr>
          <a:xfrm>
            <a:off x="0" y="3500755"/>
            <a:ext cx="3559810" cy="3429000"/>
          </a:xfrm>
          <a:prstGeom prst="rect">
            <a:avLst/>
          </a:prstGeom>
        </p:spPr>
      </p:pic>
      <p:pic>
        <p:nvPicPr>
          <p:cNvPr id="2" name="图片 1" descr="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875" y="260350"/>
            <a:ext cx="4881245" cy="737235"/>
          </a:xfrm>
          <a:prstGeom prst="rect">
            <a:avLst/>
          </a:prstGeom>
        </p:spPr>
      </p:pic>
      <p:pic>
        <p:nvPicPr>
          <p:cNvPr id="4" name="图片 3" descr="edat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9875" y="1194435"/>
            <a:ext cx="3109595" cy="866140"/>
          </a:xfrm>
          <a:prstGeom prst="rect">
            <a:avLst/>
          </a:prstGeom>
        </p:spPr>
      </p:pic>
      <p:pic>
        <p:nvPicPr>
          <p:cNvPr id="6" name="图片 5" descr="esmoth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5730" y="2060575"/>
            <a:ext cx="4091940" cy="1111250"/>
          </a:xfrm>
          <a:prstGeom prst="rect">
            <a:avLst/>
          </a:prstGeom>
        </p:spPr>
      </p:pic>
      <p:pic>
        <p:nvPicPr>
          <p:cNvPr id="7" name="图片 6" descr="e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9875" y="3212465"/>
            <a:ext cx="5382895" cy="10140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5730" y="4580890"/>
            <a:ext cx="6338570" cy="143954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223182" y="6020712"/>
            <a:ext cx="7344816" cy="706755"/>
          </a:xfrm>
          <a:prstGeom prst="rect">
            <a:avLst/>
          </a:prstGeom>
        </p:spPr>
        <p:txBody>
          <a:bodyPr wrap="square">
            <a:spAutoFit/>
          </a:bodyPr>
          <a:p>
            <a:pPr algn="l" latinLnBrk="1"/>
            <a:r>
              <a:rPr lang="zh-CN" altLang="en-US" sz="2000" dirty="0">
                <a:latin typeface="Bodoni MT" panose="02070603080606020203" pitchFamily="18" charset="0"/>
                <a:ea typeface="Cambria Math" panose="02040503050406030204" pitchFamily="18" charset="0"/>
              </a:rPr>
              <a:t>满足</a:t>
            </a:r>
            <a:r>
              <a:rPr lang="en-US" altLang="zh-CN" sz="2000" dirty="0">
                <a:latin typeface="Bodoni MT" panose="02070603080606020203" pitchFamily="18" charset="0"/>
                <a:ea typeface="Cambria Math" panose="02040503050406030204" pitchFamily="18" charset="0"/>
              </a:rPr>
              <a:t>3</a:t>
            </a:r>
            <a:r>
              <a:rPr lang="zh-CN" altLang="en-US" sz="2000" dirty="0">
                <a:latin typeface="Bodoni MT" panose="02070603080606020203" pitchFamily="18" charset="0"/>
                <a:ea typeface="Cambria Math" panose="02040503050406030204" pitchFamily="18" charset="0"/>
              </a:rPr>
              <a:t>条：度量（metric）</a:t>
            </a:r>
            <a:endParaRPr lang="zh-CN" altLang="en-US" sz="2000" dirty="0">
              <a:latin typeface="Bodoni MT" panose="02070603080606020203" pitchFamily="18" charset="0"/>
              <a:ea typeface="Cambria Math" panose="02040503050406030204" pitchFamily="18" charset="0"/>
            </a:endParaRPr>
          </a:p>
          <a:p>
            <a:pPr algn="l" latinLnBrk="1"/>
            <a:r>
              <a:rPr lang="zh-CN" altLang="en-US" sz="2000" dirty="0">
                <a:latin typeface="Bodoni MT" panose="02070603080606020203" pitchFamily="18" charset="0"/>
                <a:ea typeface="Cambria Math" panose="02040503050406030204" pitchFamily="18" charset="0"/>
              </a:rPr>
              <a:t>满足前</a:t>
            </a:r>
            <a:r>
              <a:rPr lang="en-US" altLang="zh-CN" sz="2000" dirty="0">
                <a:latin typeface="Bodoni MT" panose="02070603080606020203" pitchFamily="18" charset="0"/>
                <a:ea typeface="Cambria Math" panose="02040503050406030204" pitchFamily="18" charset="0"/>
              </a:rPr>
              <a:t>2</a:t>
            </a:r>
            <a:r>
              <a:rPr lang="zh-CN" altLang="en-US" sz="2000" dirty="0">
                <a:latin typeface="Bodoni MT" panose="02070603080606020203" pitchFamily="18" charset="0"/>
                <a:ea typeface="Cambria Math" panose="02040503050406030204" pitchFamily="18" charset="0"/>
              </a:rPr>
              <a:t>条：半度量（semi-metric）</a:t>
            </a:r>
            <a:endParaRPr lang="zh-CN" altLang="en-US" sz="2000" dirty="0">
              <a:latin typeface="Bodoni MT" panose="02070603080606020203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3" t="4851" r="23226" b="4851"/>
          <a:stretch>
            <a:fillRect/>
          </a:stretch>
        </p:blipFill>
        <p:spPr>
          <a:xfrm>
            <a:off x="4609788" y="1461457"/>
            <a:ext cx="2972423" cy="36004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23592" y="2799992"/>
            <a:ext cx="7344816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latinLnBrk="1"/>
            <a:r>
              <a:rPr lang="zh-CN" altLang="en-US" sz="5400" dirty="0">
                <a:latin typeface="Bodoni MT" panose="02070603080606020203" pitchFamily="18" charset="0"/>
                <a:ea typeface="Cambria Math" panose="02040503050406030204" pitchFamily="18" charset="0"/>
              </a:rPr>
              <a:t>两种</a:t>
            </a:r>
            <a:r>
              <a:rPr lang="zh-CN" altLang="en-US" sz="5400" dirty="0">
                <a:latin typeface="Bodoni MT" panose="02070603080606020203" pitchFamily="18" charset="0"/>
                <a:ea typeface="Cambria Math" panose="02040503050406030204" pitchFamily="18" charset="0"/>
              </a:rPr>
              <a:t>算法</a:t>
            </a:r>
            <a:endParaRPr lang="zh-CN" altLang="en-US" sz="5400" dirty="0">
              <a:latin typeface="Bodoni MT" panose="02070603080606020203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980" y="619125"/>
            <a:ext cx="10081260" cy="56191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19380" y="548640"/>
            <a:ext cx="1162748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（a）α−βswap算法流程</a:t>
            </a:r>
            <a:endParaRPr lang="zh-CN" altLang="en-US"/>
          </a:p>
          <a:p>
            <a:r>
              <a:rPr lang="zh-CN" altLang="en-US"/>
              <a:t>    1. 开始任意设置</a:t>
            </a:r>
            <a:r>
              <a:rPr lang="zh-CN" altLang="en-US"/>
              <a:t>标签f（labeling）</a:t>
            </a:r>
            <a:endParaRPr lang="zh-CN" altLang="en-US"/>
          </a:p>
          <a:p>
            <a:r>
              <a:rPr lang="zh-CN" altLang="en-US"/>
              <a:t>    2. 设置success=0；</a:t>
            </a:r>
            <a:endParaRPr lang="zh-CN" altLang="en-US"/>
          </a:p>
          <a:p>
            <a:r>
              <a:rPr lang="zh-CN" altLang="en-US"/>
              <a:t>    3. 对于任意的{α ， β }⊂ L </a:t>
            </a:r>
            <a:endParaRPr lang="zh-CN" altLang="en-US"/>
          </a:p>
          <a:p>
            <a:r>
              <a:rPr lang="zh-CN" altLang="en-US"/>
              <a:t>       </a:t>
            </a:r>
            <a:r>
              <a:rPr lang="zh-CN" altLang="en-US" b="1"/>
              <a:t> 3.1 对于α−β</a:t>
            </a:r>
            <a:r>
              <a:rPr lang="en-US" altLang="zh-CN" b="1"/>
              <a:t> </a:t>
            </a:r>
            <a:r>
              <a:rPr lang="zh-CN" altLang="en-US" b="1"/>
              <a:t>swap对应的所有的f ′  </a:t>
            </a:r>
            <a:r>
              <a:rPr lang="zh-CN" altLang="en-US"/>
              <a:t>，寻求能量极小值对应的f ^=argminE （ f ′ ）</a:t>
            </a:r>
            <a:endParaRPr lang="zh-CN" altLang="en-US"/>
          </a:p>
          <a:p>
            <a:r>
              <a:rPr lang="zh-CN" altLang="en-US"/>
              <a:t>        3.2 如果E ( f ^ ) &lt; E ( f )  </a:t>
            </a:r>
            <a:r>
              <a:rPr lang="en-US" altLang="zh-CN"/>
              <a:t> </a:t>
            </a:r>
            <a:r>
              <a:rPr lang="zh-CN" altLang="en-US"/>
              <a:t>,</a:t>
            </a:r>
            <a:r>
              <a:rPr lang="en-US" altLang="zh-CN"/>
              <a:t> </a:t>
            </a:r>
            <a:r>
              <a:rPr lang="zh-CN" altLang="en-US"/>
              <a:t>则f ： = f ^ ，success：=1</a:t>
            </a:r>
            <a:endParaRPr lang="zh-CN" altLang="en-US"/>
          </a:p>
          <a:p>
            <a:r>
              <a:rPr lang="zh-CN" altLang="en-US"/>
              <a:t>    4. 如果success=1，返回第二步循环</a:t>
            </a:r>
            <a:endParaRPr lang="zh-CN" altLang="en-US"/>
          </a:p>
          <a:p>
            <a:r>
              <a:rPr lang="zh-CN" altLang="en-US"/>
              <a:t>    5. 返回f作为最终结果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）α−expansion算法流程</a:t>
            </a:r>
            <a:endParaRPr lang="zh-CN" altLang="en-US"/>
          </a:p>
          <a:p>
            <a:r>
              <a:rPr lang="zh-CN" altLang="en-US">
                <a:sym typeface="+mn-ea"/>
              </a:rPr>
              <a:t>    1. 开始任意设置标签f（labeling）</a:t>
            </a:r>
            <a:endParaRPr lang="zh-CN" altLang="en-US"/>
          </a:p>
          <a:p>
            <a:r>
              <a:rPr lang="zh-CN" altLang="en-US">
                <a:sym typeface="+mn-ea"/>
              </a:rPr>
              <a:t>    2. 设置success=0；</a:t>
            </a:r>
            <a:endParaRPr lang="zh-CN" altLang="en-US"/>
          </a:p>
          <a:p>
            <a:r>
              <a:rPr lang="zh-CN" altLang="en-US">
                <a:sym typeface="+mn-ea"/>
              </a:rPr>
              <a:t>    3. 对于任意的α⊂ L </a:t>
            </a:r>
            <a:endParaRPr lang="zh-CN" altLang="en-US"/>
          </a:p>
          <a:p>
            <a:r>
              <a:rPr lang="zh-CN" altLang="en-US">
                <a:sym typeface="+mn-ea"/>
              </a:rPr>
              <a:t>       </a:t>
            </a:r>
            <a:r>
              <a:rPr lang="zh-CN" altLang="en-US" b="1">
                <a:sym typeface="+mn-ea"/>
              </a:rPr>
              <a:t> 3.1 对于α−expansion对应的所有的f ′  </a:t>
            </a:r>
            <a:r>
              <a:rPr lang="zh-CN" altLang="en-US">
                <a:sym typeface="+mn-ea"/>
              </a:rPr>
              <a:t>，寻求能量极小值对应的f ^=argminE （ f ′ ）</a:t>
            </a:r>
            <a:endParaRPr lang="zh-CN" altLang="en-US"/>
          </a:p>
          <a:p>
            <a:r>
              <a:rPr lang="zh-CN" altLang="en-US">
                <a:sym typeface="+mn-ea"/>
              </a:rPr>
              <a:t>        3.2 如果E ( f ^ ) &lt; E ( f )  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,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则f ： = f ^ ，success：=1</a:t>
            </a:r>
            <a:endParaRPr lang="zh-CN" altLang="en-US"/>
          </a:p>
          <a:p>
            <a:r>
              <a:rPr lang="zh-CN" altLang="en-US">
                <a:sym typeface="+mn-ea"/>
              </a:rPr>
              <a:t>    4. 如果success=1，返回第二步循环</a:t>
            </a:r>
            <a:endParaRPr lang="zh-CN" altLang="en-US"/>
          </a:p>
          <a:p>
            <a:r>
              <a:rPr lang="zh-CN" altLang="en-US">
                <a:sym typeface="+mn-ea"/>
              </a:rPr>
              <a:t>    5. 返回f作为最终结果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" y="836295"/>
            <a:ext cx="12147550" cy="49510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805305" y="620395"/>
            <a:ext cx="8581390" cy="59480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19380" y="116840"/>
            <a:ext cx="10763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α−β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swap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135" y="332740"/>
            <a:ext cx="6013450" cy="1941195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407670" y="2564765"/>
            <a:ext cx="9980295" cy="34601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91135" y="44450"/>
            <a:ext cx="10763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α−β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swap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1905" y="476250"/>
            <a:ext cx="8926830" cy="55600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23570" y="260350"/>
            <a:ext cx="105111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图 Gαβ 上的一个割 C与 f上的一次 α- β swap 成一一对应关系。并且，割的费用 |C|=E(fC)+constant|C|。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670" y="1268730"/>
            <a:ext cx="6309995" cy="1383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" y="2759710"/>
            <a:ext cx="5415915" cy="13385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4509135"/>
            <a:ext cx="5911850" cy="11309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9015" y="332105"/>
            <a:ext cx="7185660" cy="62890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1135" y="44450"/>
            <a:ext cx="13671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α−</a:t>
            </a:r>
            <a:r>
              <a:rPr lang="en-US" altLang="zh-CN">
                <a:sym typeface="+mn-ea"/>
              </a:rPr>
              <a:t>expansion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5" r="11648" b="3"/>
          <a:stretch>
            <a:fillRect/>
          </a:stretch>
        </p:blipFill>
        <p:spPr>
          <a:xfrm>
            <a:off x="1960" y="186"/>
            <a:ext cx="3717776" cy="6857814"/>
          </a:xfrm>
          <a:custGeom>
            <a:avLst/>
            <a:gdLst>
              <a:gd name="connsiteX0" fmla="*/ 0 w 3717776"/>
              <a:gd name="connsiteY0" fmla="*/ 0 h 6857814"/>
              <a:gd name="connsiteX1" fmla="*/ 3717776 w 3717776"/>
              <a:gd name="connsiteY1" fmla="*/ 0 h 6857814"/>
              <a:gd name="connsiteX2" fmla="*/ 3717776 w 3717776"/>
              <a:gd name="connsiteY2" fmla="*/ 6857814 h 6857814"/>
              <a:gd name="connsiteX3" fmla="*/ 0 w 3717776"/>
              <a:gd name="connsiteY3" fmla="*/ 6857814 h 6857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7776" h="6857814">
                <a:moveTo>
                  <a:pt x="0" y="0"/>
                </a:moveTo>
                <a:lnTo>
                  <a:pt x="3717776" y="0"/>
                </a:lnTo>
                <a:lnTo>
                  <a:pt x="3717776" y="6857814"/>
                </a:lnTo>
                <a:lnTo>
                  <a:pt x="0" y="6857814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rcRect l="11607" r="7286" b="49"/>
          <a:stretch>
            <a:fillRect/>
          </a:stretch>
        </p:blipFill>
        <p:spPr>
          <a:xfrm>
            <a:off x="8471992" y="188"/>
            <a:ext cx="3717776" cy="6857813"/>
          </a:xfrm>
          <a:custGeom>
            <a:avLst/>
            <a:gdLst>
              <a:gd name="connsiteX0" fmla="*/ 0 w 3717776"/>
              <a:gd name="connsiteY0" fmla="*/ 0 h 6857813"/>
              <a:gd name="connsiteX1" fmla="*/ 3717776 w 3717776"/>
              <a:gd name="connsiteY1" fmla="*/ 0 h 6857813"/>
              <a:gd name="connsiteX2" fmla="*/ 3717776 w 3717776"/>
              <a:gd name="connsiteY2" fmla="*/ 6857813 h 6857813"/>
              <a:gd name="connsiteX3" fmla="*/ 0 w 3717776"/>
              <a:gd name="connsiteY3" fmla="*/ 6857813 h 685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7776" h="6857813">
                <a:moveTo>
                  <a:pt x="0" y="0"/>
                </a:moveTo>
                <a:lnTo>
                  <a:pt x="3717776" y="0"/>
                </a:lnTo>
                <a:lnTo>
                  <a:pt x="3717776" y="6857813"/>
                </a:lnTo>
                <a:lnTo>
                  <a:pt x="0" y="6857813"/>
                </a:lnTo>
                <a:close/>
              </a:path>
            </a:pathLst>
          </a:custGeom>
        </p:spPr>
      </p:pic>
      <p:sp>
        <p:nvSpPr>
          <p:cNvPr id="2" name="矩形 1"/>
          <p:cNvSpPr/>
          <p:nvPr/>
        </p:nvSpPr>
        <p:spPr>
          <a:xfrm>
            <a:off x="4079875" y="1975485"/>
            <a:ext cx="40443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475820" y="1412487"/>
            <a:ext cx="32403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951793" y="1412487"/>
            <a:ext cx="216024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KSO_Shape"/>
          <p:cNvSpPr/>
          <p:nvPr/>
        </p:nvSpPr>
        <p:spPr bwMode="auto">
          <a:xfrm flipH="1">
            <a:off x="5520111" y="332124"/>
            <a:ext cx="951118" cy="554819"/>
          </a:xfrm>
          <a:custGeom>
            <a:avLst/>
            <a:gdLst>
              <a:gd name="T0" fmla="*/ 2147483646 w 317"/>
              <a:gd name="T1" fmla="*/ 2147483646 h 185"/>
              <a:gd name="T2" fmla="*/ 2147483646 w 317"/>
              <a:gd name="T3" fmla="*/ 2147483646 h 185"/>
              <a:gd name="T4" fmla="*/ 2147483646 w 317"/>
              <a:gd name="T5" fmla="*/ 2147483646 h 185"/>
              <a:gd name="T6" fmla="*/ 2147483646 w 317"/>
              <a:gd name="T7" fmla="*/ 2147483646 h 185"/>
              <a:gd name="T8" fmla="*/ 2147483646 w 317"/>
              <a:gd name="T9" fmla="*/ 0 h 185"/>
              <a:gd name="T10" fmla="*/ 2147483646 w 317"/>
              <a:gd name="T11" fmla="*/ 0 h 185"/>
              <a:gd name="T12" fmla="*/ 2147483646 w 317"/>
              <a:gd name="T13" fmla="*/ 0 h 185"/>
              <a:gd name="T14" fmla="*/ 2147483646 w 317"/>
              <a:gd name="T15" fmla="*/ 0 h 185"/>
              <a:gd name="T16" fmla="*/ 2147483646 w 317"/>
              <a:gd name="T17" fmla="*/ 2147483646 h 185"/>
              <a:gd name="T18" fmla="*/ 2147483646 w 317"/>
              <a:gd name="T19" fmla="*/ 2147483646 h 185"/>
              <a:gd name="T20" fmla="*/ 2147483646 w 317"/>
              <a:gd name="T21" fmla="*/ 2147483646 h 185"/>
              <a:gd name="T22" fmla="*/ 2147483646 w 317"/>
              <a:gd name="T23" fmla="*/ 2147483646 h 185"/>
              <a:gd name="T24" fmla="*/ 2147483646 w 317"/>
              <a:gd name="T25" fmla="*/ 2147483646 h 185"/>
              <a:gd name="T26" fmla="*/ 2147483646 w 317"/>
              <a:gd name="T27" fmla="*/ 2147483646 h 185"/>
              <a:gd name="T28" fmla="*/ 2147483646 w 317"/>
              <a:gd name="T29" fmla="*/ 2147483646 h 185"/>
              <a:gd name="T30" fmla="*/ 2147483646 w 317"/>
              <a:gd name="T31" fmla="*/ 2147483646 h 185"/>
              <a:gd name="T32" fmla="*/ 2147483646 w 317"/>
              <a:gd name="T33" fmla="*/ 2147483646 h 185"/>
              <a:gd name="T34" fmla="*/ 2147483646 w 317"/>
              <a:gd name="T35" fmla="*/ 2147483646 h 185"/>
              <a:gd name="T36" fmla="*/ 2147483646 w 317"/>
              <a:gd name="T37" fmla="*/ 2147483646 h 185"/>
              <a:gd name="T38" fmla="*/ 2147483646 w 317"/>
              <a:gd name="T39" fmla="*/ 2147483646 h 185"/>
              <a:gd name="T40" fmla="*/ 2147483646 w 317"/>
              <a:gd name="T41" fmla="*/ 2147483646 h 185"/>
              <a:gd name="T42" fmla="*/ 2147483646 w 317"/>
              <a:gd name="T43" fmla="*/ 2147483646 h 185"/>
              <a:gd name="T44" fmla="*/ 2147483646 w 317"/>
              <a:gd name="T45" fmla="*/ 2147483646 h 185"/>
              <a:gd name="T46" fmla="*/ 2147483646 w 317"/>
              <a:gd name="T47" fmla="*/ 2147483646 h 185"/>
              <a:gd name="T48" fmla="*/ 2147483646 w 317"/>
              <a:gd name="T49" fmla="*/ 2147483646 h 185"/>
              <a:gd name="T50" fmla="*/ 2147483646 w 317"/>
              <a:gd name="T51" fmla="*/ 2147483646 h 185"/>
              <a:gd name="T52" fmla="*/ 2147483646 w 317"/>
              <a:gd name="T53" fmla="*/ 2147483646 h 185"/>
              <a:gd name="T54" fmla="*/ 2147483646 w 317"/>
              <a:gd name="T55" fmla="*/ 2147483646 h 185"/>
              <a:gd name="T56" fmla="*/ 2147483646 w 317"/>
              <a:gd name="T57" fmla="*/ 2147483646 h 185"/>
              <a:gd name="T58" fmla="*/ 2147483646 w 317"/>
              <a:gd name="T59" fmla="*/ 2147483646 h 185"/>
              <a:gd name="T60" fmla="*/ 2147483646 w 317"/>
              <a:gd name="T61" fmla="*/ 2147483646 h 185"/>
              <a:gd name="T62" fmla="*/ 2147483646 w 317"/>
              <a:gd name="T63" fmla="*/ 2147483646 h 185"/>
              <a:gd name="T64" fmla="*/ 2147483646 w 317"/>
              <a:gd name="T65" fmla="*/ 2147483646 h 185"/>
              <a:gd name="T66" fmla="*/ 2147483646 w 317"/>
              <a:gd name="T67" fmla="*/ 2147483646 h 185"/>
              <a:gd name="T68" fmla="*/ 2147483646 w 317"/>
              <a:gd name="T69" fmla="*/ 0 h 185"/>
              <a:gd name="T70" fmla="*/ 2147483646 w 317"/>
              <a:gd name="T71" fmla="*/ 2147483646 h 185"/>
              <a:gd name="T72" fmla="*/ 2147483646 w 317"/>
              <a:gd name="T73" fmla="*/ 2147483646 h 18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317" h="185">
                <a:moveTo>
                  <a:pt x="256" y="62"/>
                </a:moveTo>
                <a:cubicBezTo>
                  <a:pt x="247" y="62"/>
                  <a:pt x="239" y="64"/>
                  <a:pt x="231" y="67"/>
                </a:cubicBezTo>
                <a:cubicBezTo>
                  <a:pt x="195" y="3"/>
                  <a:pt x="195" y="3"/>
                  <a:pt x="195" y="3"/>
                </a:cubicBezTo>
                <a:cubicBezTo>
                  <a:pt x="195" y="3"/>
                  <a:pt x="195" y="3"/>
                  <a:pt x="195" y="3"/>
                </a:cubicBezTo>
                <a:cubicBezTo>
                  <a:pt x="195" y="3"/>
                  <a:pt x="195" y="3"/>
                  <a:pt x="194" y="2"/>
                </a:cubicBezTo>
                <a:cubicBezTo>
                  <a:pt x="194" y="2"/>
                  <a:pt x="194" y="2"/>
                  <a:pt x="194" y="2"/>
                </a:cubicBezTo>
                <a:cubicBezTo>
                  <a:pt x="194" y="2"/>
                  <a:pt x="194" y="2"/>
                  <a:pt x="194" y="1"/>
                </a:cubicBezTo>
                <a:cubicBezTo>
                  <a:pt x="193" y="1"/>
                  <a:pt x="193" y="1"/>
                  <a:pt x="193" y="1"/>
                </a:cubicBezTo>
                <a:cubicBezTo>
                  <a:pt x="193" y="1"/>
                  <a:pt x="193" y="1"/>
                  <a:pt x="193" y="1"/>
                </a:cubicBezTo>
                <a:cubicBezTo>
                  <a:pt x="192" y="1"/>
                  <a:pt x="192" y="0"/>
                  <a:pt x="192" y="0"/>
                </a:cubicBezTo>
                <a:cubicBezTo>
                  <a:pt x="192" y="0"/>
                  <a:pt x="192" y="0"/>
                  <a:pt x="191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91" y="0"/>
                  <a:pt x="190" y="0"/>
                  <a:pt x="190" y="0"/>
                </a:cubicBezTo>
                <a:cubicBezTo>
                  <a:pt x="190" y="0"/>
                  <a:pt x="190" y="0"/>
                  <a:pt x="189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65" y="0"/>
                  <a:pt x="162" y="3"/>
                  <a:pt x="162" y="6"/>
                </a:cubicBezTo>
                <a:cubicBezTo>
                  <a:pt x="162" y="10"/>
                  <a:pt x="165" y="13"/>
                  <a:pt x="169" y="13"/>
                </a:cubicBezTo>
                <a:cubicBezTo>
                  <a:pt x="185" y="13"/>
                  <a:pt x="185" y="13"/>
                  <a:pt x="185" y="13"/>
                </a:cubicBezTo>
                <a:cubicBezTo>
                  <a:pt x="195" y="30"/>
                  <a:pt x="195" y="30"/>
                  <a:pt x="195" y="30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99" y="18"/>
                  <a:pt x="99" y="18"/>
                  <a:pt x="99" y="18"/>
                </a:cubicBezTo>
                <a:cubicBezTo>
                  <a:pt x="83" y="18"/>
                  <a:pt x="83" y="18"/>
                  <a:pt x="83" y="18"/>
                </a:cubicBezTo>
                <a:cubicBezTo>
                  <a:pt x="117" y="72"/>
                  <a:pt x="117" y="72"/>
                  <a:pt x="117" y="72"/>
                </a:cubicBezTo>
                <a:cubicBezTo>
                  <a:pt x="119" y="74"/>
                  <a:pt x="121" y="75"/>
                  <a:pt x="123" y="75"/>
                </a:cubicBezTo>
                <a:cubicBezTo>
                  <a:pt x="124" y="75"/>
                  <a:pt x="125" y="74"/>
                  <a:pt x="126" y="74"/>
                </a:cubicBezTo>
                <a:cubicBezTo>
                  <a:pt x="129" y="72"/>
                  <a:pt x="130" y="68"/>
                  <a:pt x="128" y="65"/>
                </a:cubicBezTo>
                <a:cubicBezTo>
                  <a:pt x="114" y="43"/>
                  <a:pt x="114" y="43"/>
                  <a:pt x="114" y="43"/>
                </a:cubicBezTo>
                <a:cubicBezTo>
                  <a:pt x="194" y="43"/>
                  <a:pt x="194" y="43"/>
                  <a:pt x="194" y="43"/>
                </a:cubicBezTo>
                <a:cubicBezTo>
                  <a:pt x="151" y="117"/>
                  <a:pt x="151" y="117"/>
                  <a:pt x="151" y="117"/>
                </a:cubicBezTo>
                <a:cubicBezTo>
                  <a:pt x="123" y="117"/>
                  <a:pt x="123" y="117"/>
                  <a:pt x="123" y="117"/>
                </a:cubicBezTo>
                <a:cubicBezTo>
                  <a:pt x="119" y="86"/>
                  <a:pt x="93" y="62"/>
                  <a:pt x="61" y="62"/>
                </a:cubicBezTo>
                <a:cubicBezTo>
                  <a:pt x="27" y="62"/>
                  <a:pt x="0" y="90"/>
                  <a:pt x="0" y="123"/>
                </a:cubicBezTo>
                <a:cubicBezTo>
                  <a:pt x="0" y="157"/>
                  <a:pt x="27" y="185"/>
                  <a:pt x="61" y="185"/>
                </a:cubicBezTo>
                <a:cubicBezTo>
                  <a:pt x="93" y="185"/>
                  <a:pt x="119" y="161"/>
                  <a:pt x="123" y="130"/>
                </a:cubicBezTo>
                <a:cubicBezTo>
                  <a:pt x="123" y="130"/>
                  <a:pt x="151" y="130"/>
                  <a:pt x="155" y="130"/>
                </a:cubicBezTo>
                <a:cubicBezTo>
                  <a:pt x="158" y="130"/>
                  <a:pt x="159" y="129"/>
                  <a:pt x="161" y="127"/>
                </a:cubicBezTo>
                <a:cubicBezTo>
                  <a:pt x="206" y="49"/>
                  <a:pt x="206" y="49"/>
                  <a:pt x="206" y="49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204" y="85"/>
                  <a:pt x="194" y="103"/>
                  <a:pt x="194" y="123"/>
                </a:cubicBezTo>
                <a:cubicBezTo>
                  <a:pt x="194" y="157"/>
                  <a:pt x="222" y="185"/>
                  <a:pt x="256" y="185"/>
                </a:cubicBezTo>
                <a:cubicBezTo>
                  <a:pt x="290" y="185"/>
                  <a:pt x="317" y="157"/>
                  <a:pt x="317" y="123"/>
                </a:cubicBezTo>
                <a:cubicBezTo>
                  <a:pt x="317" y="90"/>
                  <a:pt x="290" y="62"/>
                  <a:pt x="256" y="62"/>
                </a:cubicBezTo>
                <a:close/>
                <a:moveTo>
                  <a:pt x="61" y="101"/>
                </a:moveTo>
                <a:cubicBezTo>
                  <a:pt x="49" y="101"/>
                  <a:pt x="38" y="111"/>
                  <a:pt x="38" y="124"/>
                </a:cubicBezTo>
                <a:cubicBezTo>
                  <a:pt x="38" y="136"/>
                  <a:pt x="49" y="146"/>
                  <a:pt x="61" y="146"/>
                </a:cubicBezTo>
                <a:cubicBezTo>
                  <a:pt x="72" y="146"/>
                  <a:pt x="81" y="139"/>
                  <a:pt x="83" y="130"/>
                </a:cubicBezTo>
                <a:cubicBezTo>
                  <a:pt x="111" y="130"/>
                  <a:pt x="111" y="130"/>
                  <a:pt x="111" y="130"/>
                </a:cubicBezTo>
                <a:cubicBezTo>
                  <a:pt x="108" y="155"/>
                  <a:pt x="87" y="174"/>
                  <a:pt x="61" y="174"/>
                </a:cubicBezTo>
                <a:cubicBezTo>
                  <a:pt x="34" y="174"/>
                  <a:pt x="11" y="151"/>
                  <a:pt x="11" y="123"/>
                </a:cubicBezTo>
                <a:cubicBezTo>
                  <a:pt x="11" y="96"/>
                  <a:pt x="34" y="73"/>
                  <a:pt x="61" y="73"/>
                </a:cubicBezTo>
                <a:cubicBezTo>
                  <a:pt x="87" y="73"/>
                  <a:pt x="108" y="92"/>
                  <a:pt x="111" y="117"/>
                </a:cubicBezTo>
                <a:cubicBezTo>
                  <a:pt x="83" y="117"/>
                  <a:pt x="83" y="117"/>
                  <a:pt x="83" y="117"/>
                </a:cubicBezTo>
                <a:cubicBezTo>
                  <a:pt x="81" y="108"/>
                  <a:pt x="72" y="101"/>
                  <a:pt x="61" y="101"/>
                </a:cubicBezTo>
                <a:close/>
                <a:moveTo>
                  <a:pt x="256" y="174"/>
                </a:moveTo>
                <a:cubicBezTo>
                  <a:pt x="228" y="174"/>
                  <a:pt x="206" y="151"/>
                  <a:pt x="206" y="123"/>
                </a:cubicBezTo>
                <a:cubicBezTo>
                  <a:pt x="206" y="107"/>
                  <a:pt x="213" y="93"/>
                  <a:pt x="226" y="84"/>
                </a:cubicBezTo>
                <a:cubicBezTo>
                  <a:pt x="239" y="108"/>
                  <a:pt x="239" y="108"/>
                  <a:pt x="239" y="108"/>
                </a:cubicBezTo>
                <a:cubicBezTo>
                  <a:pt x="235" y="112"/>
                  <a:pt x="233" y="117"/>
                  <a:pt x="233" y="124"/>
                </a:cubicBezTo>
                <a:cubicBezTo>
                  <a:pt x="233" y="136"/>
                  <a:pt x="243" y="146"/>
                  <a:pt x="256" y="146"/>
                </a:cubicBezTo>
                <a:cubicBezTo>
                  <a:pt x="268" y="146"/>
                  <a:pt x="279" y="136"/>
                  <a:pt x="279" y="124"/>
                </a:cubicBezTo>
                <a:cubicBezTo>
                  <a:pt x="279" y="111"/>
                  <a:pt x="268" y="101"/>
                  <a:pt x="256" y="101"/>
                </a:cubicBezTo>
                <a:cubicBezTo>
                  <a:pt x="254" y="101"/>
                  <a:pt x="252" y="101"/>
                  <a:pt x="251" y="101"/>
                </a:cubicBezTo>
                <a:cubicBezTo>
                  <a:pt x="237" y="77"/>
                  <a:pt x="237" y="77"/>
                  <a:pt x="237" y="77"/>
                </a:cubicBezTo>
                <a:cubicBezTo>
                  <a:pt x="243" y="75"/>
                  <a:pt x="249" y="73"/>
                  <a:pt x="256" y="73"/>
                </a:cubicBezTo>
                <a:cubicBezTo>
                  <a:pt x="283" y="73"/>
                  <a:pt x="306" y="96"/>
                  <a:pt x="306" y="123"/>
                </a:cubicBezTo>
                <a:cubicBezTo>
                  <a:pt x="306" y="151"/>
                  <a:pt x="283" y="174"/>
                  <a:pt x="256" y="174"/>
                </a:cubicBezTo>
                <a:close/>
                <a:moveTo>
                  <a:pt x="63" y="6"/>
                </a:moveTo>
                <a:cubicBezTo>
                  <a:pt x="63" y="3"/>
                  <a:pt x="66" y="0"/>
                  <a:pt x="69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14" y="0"/>
                  <a:pt x="117" y="3"/>
                  <a:pt x="117" y="6"/>
                </a:cubicBezTo>
                <a:cubicBezTo>
                  <a:pt x="117" y="10"/>
                  <a:pt x="114" y="13"/>
                  <a:pt x="110" y="13"/>
                </a:cubicBezTo>
                <a:cubicBezTo>
                  <a:pt x="69" y="13"/>
                  <a:pt x="69" y="13"/>
                  <a:pt x="69" y="13"/>
                </a:cubicBezTo>
                <a:cubicBezTo>
                  <a:pt x="66" y="13"/>
                  <a:pt x="63" y="10"/>
                  <a:pt x="63" y="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838657" y="1916395"/>
            <a:ext cx="8065750" cy="3904272"/>
            <a:chOff x="966010" y="1557624"/>
            <a:chExt cx="8065750" cy="3904272"/>
          </a:xfrm>
        </p:grpSpPr>
        <p:sp>
          <p:nvSpPr>
            <p:cNvPr id="3" name="矩形 2"/>
            <p:cNvSpPr/>
            <p:nvPr/>
          </p:nvSpPr>
          <p:spPr>
            <a:xfrm>
              <a:off x="3918954" y="1557624"/>
              <a:ext cx="1152128" cy="922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latinLnBrk="1"/>
              <a:r>
                <a:rPr lang="zh-CN" alt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loucester MT Extra Condensed" panose="02030808020601010101" pitchFamily="18" charset="0"/>
                  <a:ea typeface="Cambria Math" panose="02040503050406030204" pitchFamily="18" charset="0"/>
                  <a:cs typeface="Segoe UI Semilight" panose="020B0402040204020203" pitchFamily="34" charset="0"/>
                </a:rPr>
                <a:t>一</a:t>
              </a:r>
              <a:endPara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ucester MT Extra Condensed" panose="02030808020601010101" pitchFamily="18" charset="0"/>
                <a:ea typeface="Cambria Math" panose="02040503050406030204" pitchFamily="18" charset="0"/>
                <a:cs typeface="Segoe UI Semilight" panose="020B0402040204020203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7557052" y="1557624"/>
              <a:ext cx="1152128" cy="922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latinLnBrk="1"/>
              <a:r>
                <a:rPr lang="zh-CN" alt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loucester MT Extra Condensed" panose="02030808020601010101" pitchFamily="18" charset="0"/>
                  <a:ea typeface="Cambria Math" panose="02040503050406030204" pitchFamily="18" charset="0"/>
                  <a:cs typeface="Segoe UI Semilight" panose="020B0402040204020203" pitchFamily="34" charset="0"/>
                </a:rPr>
                <a:t>二</a:t>
              </a:r>
              <a:endPara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ucester MT Extra Condensed" panose="02030808020601010101" pitchFamily="18" charset="0"/>
                <a:ea typeface="Cambria Math" panose="02040503050406030204" pitchFamily="18" charset="0"/>
                <a:cs typeface="Segoe UI Semilight" panose="020B0402040204020203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630664" y="3861984"/>
              <a:ext cx="1152128" cy="922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latinLnBrk="1"/>
              <a:r>
                <a:rPr lang="zh-CN" alt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loucester MT Extra Condensed" panose="02030808020601010101" pitchFamily="18" charset="0"/>
                  <a:ea typeface="Cambria Math" panose="02040503050406030204" pitchFamily="18" charset="0"/>
                  <a:cs typeface="Segoe UI Semilight" panose="020B0402040204020203" pitchFamily="34" charset="0"/>
                </a:rPr>
                <a:t>三</a:t>
              </a:r>
              <a:endPara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ucester MT Extra Condensed" panose="02030808020601010101" pitchFamily="18" charset="0"/>
                <a:ea typeface="Cambria Math" panose="02040503050406030204" pitchFamily="18" charset="0"/>
                <a:cs typeface="Segoe UI Semilight" panose="020B0402040204020203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879632" y="3933739"/>
              <a:ext cx="1152128" cy="922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latinLnBrk="1"/>
              <a:r>
                <a:rPr lang="zh-CN" alt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loucester MT Extra Condensed" panose="02030808020601010101" pitchFamily="18" charset="0"/>
                  <a:ea typeface="Cambria Math" panose="02040503050406030204" pitchFamily="18" charset="0"/>
                  <a:cs typeface="Segoe UI Semilight" panose="020B0402040204020203" pitchFamily="34" charset="0"/>
                </a:rPr>
                <a:t>四</a:t>
              </a:r>
              <a:endPara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loucester MT Extra Condensed" panose="02030808020601010101" pitchFamily="18" charset="0"/>
                <a:ea typeface="Cambria Math" panose="02040503050406030204" pitchFamily="18" charset="0"/>
                <a:cs typeface="Segoe UI Semilight" panose="020B0402040204020203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66645" y="1630306"/>
              <a:ext cx="2901315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>
                  <a:sym typeface="+mn-ea"/>
                </a:rPr>
                <a:t>- 图在整幅图像的所有像素点上构造，</a:t>
              </a: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966010" y="3708661"/>
              <a:ext cx="2877185" cy="1753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>
                  <a:sym typeface="+mn-ea"/>
                </a:rPr>
                <a:t>- 相应的对于辅助节点我们需要添加额外的三条辅助边，分别与两个边界点和 α¯α¯ 相连，并且在构造权重时使得他们之间满足三角不等式。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graphicFrame>
        <p:nvGraphicFramePr>
          <p:cNvPr id="21" name="图表 20"/>
          <p:cNvGraphicFramePr/>
          <p:nvPr/>
        </p:nvGraphicFramePr>
        <p:xfrm>
          <a:off x="3462938" y="2132944"/>
          <a:ext cx="5265786" cy="3258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6" name="矩形 15"/>
          <p:cNvSpPr/>
          <p:nvPr/>
        </p:nvSpPr>
        <p:spPr>
          <a:xfrm>
            <a:off x="3610787" y="715545"/>
            <a:ext cx="497042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与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swap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不同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Britannic Bold" panose="020B0903060703020204" pitchFamily="34" charset="0"/>
              <a:ea typeface="Microsoft YaHei UI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32215" y="1772920"/>
            <a:ext cx="2540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- 在相邻且具有不同标签顶点间添加额外的辅助节点 a{p,q}，也就是在分割边界上需要辅助节点，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25" y="5391150"/>
            <a:ext cx="4279265" cy="817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4" r="25445" b="6628"/>
          <a:stretch>
            <a:fillRect/>
          </a:stretch>
        </p:blipFill>
        <p:spPr>
          <a:xfrm>
            <a:off x="0" y="0"/>
            <a:ext cx="4943872" cy="6858000"/>
          </a:xfrm>
          <a:custGeom>
            <a:avLst/>
            <a:gdLst>
              <a:gd name="connsiteX0" fmla="*/ 0 w 4943872"/>
              <a:gd name="connsiteY0" fmla="*/ 0 h 6858000"/>
              <a:gd name="connsiteX1" fmla="*/ 4943872 w 4943872"/>
              <a:gd name="connsiteY1" fmla="*/ 0 h 6858000"/>
              <a:gd name="connsiteX2" fmla="*/ 4943872 w 4943872"/>
              <a:gd name="connsiteY2" fmla="*/ 6858000 h 6858000"/>
              <a:gd name="connsiteX3" fmla="*/ 0 w 49438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3872" h="6858000">
                <a:moveTo>
                  <a:pt x="0" y="0"/>
                </a:moveTo>
                <a:lnTo>
                  <a:pt x="4943872" y="0"/>
                </a:lnTo>
                <a:lnTo>
                  <a:pt x="494387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55" y="836930"/>
            <a:ext cx="5806440" cy="464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9605" y="836930"/>
            <a:ext cx="8488680" cy="49612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790" y="620395"/>
            <a:ext cx="8792845" cy="27197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3" t="4851" r="23226" b="4851"/>
          <a:stretch>
            <a:fillRect/>
          </a:stretch>
        </p:blipFill>
        <p:spPr>
          <a:xfrm>
            <a:off x="4609788" y="1461457"/>
            <a:ext cx="2972423" cy="36004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23592" y="2799992"/>
            <a:ext cx="7344816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latinLnBrk="1"/>
            <a:r>
              <a:rPr lang="zh-CN" altLang="en-US" sz="5400" dirty="0">
                <a:latin typeface="Bodoni MT" panose="02070603080606020203" pitchFamily="18" charset="0"/>
                <a:ea typeface="Cambria Math" panose="02040503050406030204" pitchFamily="18" charset="0"/>
              </a:rPr>
              <a:t>结果</a:t>
            </a:r>
            <a:endParaRPr lang="zh-CN" altLang="en-US" sz="5400" dirty="0">
              <a:latin typeface="Bodoni MT" panose="02070603080606020203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5550" y="332105"/>
            <a:ext cx="7517765" cy="60394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116205"/>
            <a:ext cx="6489065" cy="39833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" y="4508500"/>
            <a:ext cx="5440680" cy="12268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" t="5493" r="1467" b="19443"/>
          <a:stretch>
            <a:fillRect/>
          </a:stretch>
        </p:blipFill>
        <p:spPr>
          <a:xfrm>
            <a:off x="6479630" y="3429000"/>
            <a:ext cx="2545108" cy="2952328"/>
          </a:xfrm>
          <a:custGeom>
            <a:avLst/>
            <a:gdLst>
              <a:gd name="connsiteX0" fmla="*/ 1272554 w 2545108"/>
              <a:gd name="connsiteY0" fmla="*/ 0 h 2952328"/>
              <a:gd name="connsiteX1" fmla="*/ 2545108 w 2545108"/>
              <a:gd name="connsiteY1" fmla="*/ 694331 h 2952328"/>
              <a:gd name="connsiteX2" fmla="*/ 2545108 w 2545108"/>
              <a:gd name="connsiteY2" fmla="*/ 2257997 h 2952328"/>
              <a:gd name="connsiteX3" fmla="*/ 1272554 w 2545108"/>
              <a:gd name="connsiteY3" fmla="*/ 2952328 h 2952328"/>
              <a:gd name="connsiteX4" fmla="*/ 0 w 2545108"/>
              <a:gd name="connsiteY4" fmla="*/ 2257997 h 2952328"/>
              <a:gd name="connsiteX5" fmla="*/ 0 w 2545108"/>
              <a:gd name="connsiteY5" fmla="*/ 694331 h 295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5108" h="2952328">
                <a:moveTo>
                  <a:pt x="1272554" y="0"/>
                </a:moveTo>
                <a:lnTo>
                  <a:pt x="2545108" y="694331"/>
                </a:lnTo>
                <a:lnTo>
                  <a:pt x="2545108" y="2257997"/>
                </a:lnTo>
                <a:lnTo>
                  <a:pt x="1272554" y="2952328"/>
                </a:lnTo>
                <a:lnTo>
                  <a:pt x="0" y="2257997"/>
                </a:lnTo>
                <a:lnTo>
                  <a:pt x="0" y="694331"/>
                </a:lnTo>
                <a:close/>
              </a:path>
            </a:pathLst>
          </a:custGeom>
        </p:spPr>
      </p:pic>
      <p:sp>
        <p:nvSpPr>
          <p:cNvPr id="11" name="自由: 形状 10"/>
          <p:cNvSpPr/>
          <p:nvPr/>
        </p:nvSpPr>
        <p:spPr>
          <a:xfrm>
            <a:off x="3791873" y="1484794"/>
            <a:ext cx="4896544" cy="4896544"/>
          </a:xfrm>
          <a:custGeom>
            <a:avLst/>
            <a:gdLst>
              <a:gd name="connsiteX0" fmla="*/ 0 w 4896544"/>
              <a:gd name="connsiteY0" fmla="*/ 0 h 4896544"/>
              <a:gd name="connsiteX1" fmla="*/ 4896544 w 4896544"/>
              <a:gd name="connsiteY1" fmla="*/ 0 h 4896544"/>
              <a:gd name="connsiteX2" fmla="*/ 4896544 w 4896544"/>
              <a:gd name="connsiteY2" fmla="*/ 3093530 h 4896544"/>
              <a:gd name="connsiteX3" fmla="*/ 4618322 w 4896544"/>
              <a:gd name="connsiteY3" fmla="*/ 3093530 h 4896544"/>
              <a:gd name="connsiteX4" fmla="*/ 4618322 w 4896544"/>
              <a:gd name="connsiteY4" fmla="*/ 278222 h 4896544"/>
              <a:gd name="connsiteX5" fmla="*/ 278222 w 4896544"/>
              <a:gd name="connsiteY5" fmla="*/ 278222 h 4896544"/>
              <a:gd name="connsiteX6" fmla="*/ 278222 w 4896544"/>
              <a:gd name="connsiteY6" fmla="*/ 4618322 h 4896544"/>
              <a:gd name="connsiteX7" fmla="*/ 2008515 w 4896544"/>
              <a:gd name="connsiteY7" fmla="*/ 4618322 h 4896544"/>
              <a:gd name="connsiteX8" fmla="*/ 2008515 w 4896544"/>
              <a:gd name="connsiteY8" fmla="*/ 4896544 h 4896544"/>
              <a:gd name="connsiteX9" fmla="*/ 0 w 4896544"/>
              <a:gd name="connsiteY9" fmla="*/ 4896544 h 4896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6544" h="4896544">
                <a:moveTo>
                  <a:pt x="0" y="0"/>
                </a:moveTo>
                <a:lnTo>
                  <a:pt x="4896544" y="0"/>
                </a:lnTo>
                <a:lnTo>
                  <a:pt x="4896544" y="3093530"/>
                </a:lnTo>
                <a:lnTo>
                  <a:pt x="4618322" y="3093530"/>
                </a:lnTo>
                <a:lnTo>
                  <a:pt x="4618322" y="278222"/>
                </a:lnTo>
                <a:lnTo>
                  <a:pt x="278222" y="278222"/>
                </a:lnTo>
                <a:lnTo>
                  <a:pt x="278222" y="4618322"/>
                </a:lnTo>
                <a:lnTo>
                  <a:pt x="2008515" y="4618322"/>
                </a:lnTo>
                <a:lnTo>
                  <a:pt x="2008515" y="4896544"/>
                </a:lnTo>
                <a:lnTo>
                  <a:pt x="0" y="489654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图文框 11"/>
          <p:cNvSpPr/>
          <p:nvPr/>
        </p:nvSpPr>
        <p:spPr>
          <a:xfrm>
            <a:off x="2495600" y="3435777"/>
            <a:ext cx="1625946" cy="391554"/>
          </a:xfrm>
          <a:prstGeom prst="frame">
            <a:avLst>
              <a:gd name="adj1" fmla="val 112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38862" y="2708681"/>
            <a:ext cx="4545307" cy="565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spc="300" dirty="0">
                <a:solidFill>
                  <a:schemeClr val="bg1">
                    <a:lumMod val="65000"/>
                  </a:schemeClr>
                </a:solidFill>
                <a:latin typeface="Franklin Gothic Demi Cond" panose="020B0706030402020204" pitchFamily="34" charset="0"/>
                <a:ea typeface="宋体" panose="02010600030101010101" pitchFamily="2" charset="-122"/>
              </a:rPr>
              <a:t>THANKS!</a:t>
            </a:r>
            <a:endParaRPr lang="en-US" altLang="zh-CN" sz="2800" spc="300" dirty="0">
              <a:solidFill>
                <a:schemeClr val="bg1">
                  <a:lumMod val="65000"/>
                </a:schemeClr>
              </a:solidFill>
              <a:latin typeface="Franklin Gothic Demi Cond" panose="020B07060304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720888" y="3462277"/>
            <a:ext cx="11753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latinLnBrk="1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See you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Cambria Math" panose="02040503050406030204" pitchFamily="18" charset="0"/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979805"/>
            <a:ext cx="191344" cy="4936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51059" y="44668"/>
            <a:ext cx="273630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latinLnBrk="1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摘要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Cambria Math" panose="02040503050406030204" pitchFamily="18" charset="0"/>
              <a:cs typeface="Segoe UI Semilight" panose="020B0402040204020203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07616" y="896952"/>
            <a:ext cx="32403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KSO_Shape"/>
          <p:cNvSpPr/>
          <p:nvPr/>
        </p:nvSpPr>
        <p:spPr bwMode="auto">
          <a:xfrm>
            <a:off x="10848856" y="331872"/>
            <a:ext cx="789390" cy="499947"/>
          </a:xfrm>
          <a:custGeom>
            <a:avLst/>
            <a:gdLst>
              <a:gd name="T0" fmla="*/ 113939 w 6855"/>
              <a:gd name="T1" fmla="*/ 556 h 4342"/>
              <a:gd name="T2" fmla="*/ 83370 w 6855"/>
              <a:gd name="T3" fmla="*/ 7500 h 4342"/>
              <a:gd name="T4" fmla="*/ 56136 w 6855"/>
              <a:gd name="T5" fmla="*/ 21666 h 4342"/>
              <a:gd name="T6" fmla="*/ 33070 w 6855"/>
              <a:gd name="T7" fmla="*/ 41387 h 4342"/>
              <a:gd name="T8" fmla="*/ 15284 w 6855"/>
              <a:gd name="T9" fmla="*/ 66386 h 4342"/>
              <a:gd name="T10" fmla="*/ 3891 w 6855"/>
              <a:gd name="T11" fmla="*/ 95273 h 4342"/>
              <a:gd name="T12" fmla="*/ 0 w 6855"/>
              <a:gd name="T13" fmla="*/ 126939 h 4342"/>
              <a:gd name="T14" fmla="*/ 1389 w 6855"/>
              <a:gd name="T15" fmla="*/ 971345 h 4342"/>
              <a:gd name="T16" fmla="*/ 10004 w 6855"/>
              <a:gd name="T17" fmla="*/ 1001343 h 4342"/>
              <a:gd name="T18" fmla="*/ 25289 w 6855"/>
              <a:gd name="T19" fmla="*/ 1027731 h 4342"/>
              <a:gd name="T20" fmla="*/ 46409 w 6855"/>
              <a:gd name="T21" fmla="*/ 1049674 h 4342"/>
              <a:gd name="T22" fmla="*/ 71976 w 6855"/>
              <a:gd name="T23" fmla="*/ 1066340 h 4342"/>
              <a:gd name="T24" fmla="*/ 101433 w 6855"/>
              <a:gd name="T25" fmla="*/ 1076340 h 4342"/>
              <a:gd name="T26" fmla="*/ 825361 w 6855"/>
              <a:gd name="T27" fmla="*/ 1078840 h 4342"/>
              <a:gd name="T28" fmla="*/ 687245 w 6855"/>
              <a:gd name="T29" fmla="*/ 1143281 h 4342"/>
              <a:gd name="T30" fmla="*/ 665013 w 6855"/>
              <a:gd name="T31" fmla="*/ 1150225 h 4342"/>
              <a:gd name="T32" fmla="*/ 650284 w 6855"/>
              <a:gd name="T33" fmla="*/ 1162447 h 4342"/>
              <a:gd name="T34" fmla="*/ 638057 w 6855"/>
              <a:gd name="T35" fmla="*/ 1185779 h 4342"/>
              <a:gd name="T36" fmla="*/ 635000 w 6855"/>
              <a:gd name="T37" fmla="*/ 1206056 h 4342"/>
              <a:gd name="T38" fmla="*/ 1268333 w 6855"/>
              <a:gd name="T39" fmla="*/ 1189668 h 4342"/>
              <a:gd name="T40" fmla="*/ 1259996 w 6855"/>
              <a:gd name="T41" fmla="*/ 1169113 h 4342"/>
              <a:gd name="T42" fmla="*/ 1246934 w 6855"/>
              <a:gd name="T43" fmla="*/ 1155781 h 4342"/>
              <a:gd name="T44" fmla="*/ 1220812 w 6855"/>
              <a:gd name="T45" fmla="*/ 1144392 h 4342"/>
              <a:gd name="T46" fmla="*/ 1079361 w 6855"/>
              <a:gd name="T47" fmla="*/ 1142448 h 4342"/>
              <a:gd name="T48" fmla="*/ 1790783 w 6855"/>
              <a:gd name="T49" fmla="*/ 1078284 h 4342"/>
              <a:gd name="T50" fmla="*/ 1821352 w 6855"/>
              <a:gd name="T51" fmla="*/ 1071062 h 4342"/>
              <a:gd name="T52" fmla="*/ 1848864 w 6855"/>
              <a:gd name="T53" fmla="*/ 1057174 h 4342"/>
              <a:gd name="T54" fmla="*/ 1871652 w 6855"/>
              <a:gd name="T55" fmla="*/ 1037175 h 4342"/>
              <a:gd name="T56" fmla="*/ 1889438 w 6855"/>
              <a:gd name="T57" fmla="*/ 1012176 h 4342"/>
              <a:gd name="T58" fmla="*/ 1900832 w 6855"/>
              <a:gd name="T59" fmla="*/ 983566 h 4342"/>
              <a:gd name="T60" fmla="*/ 1905000 w 6855"/>
              <a:gd name="T61" fmla="*/ 952179 h 4342"/>
              <a:gd name="T62" fmla="*/ 1903333 w 6855"/>
              <a:gd name="T63" fmla="*/ 107773 h 4342"/>
              <a:gd name="T64" fmla="*/ 1894718 w 6855"/>
              <a:gd name="T65" fmla="*/ 77774 h 4342"/>
              <a:gd name="T66" fmla="*/ 1879711 w 6855"/>
              <a:gd name="T67" fmla="*/ 51109 h 4342"/>
              <a:gd name="T68" fmla="*/ 1858313 w 6855"/>
              <a:gd name="T69" fmla="*/ 29165 h 4342"/>
              <a:gd name="T70" fmla="*/ 1832746 w 6855"/>
              <a:gd name="T71" fmla="*/ 12499 h 4342"/>
              <a:gd name="T72" fmla="*/ 1803289 w 6855"/>
              <a:gd name="T73" fmla="*/ 2500 h 4342"/>
              <a:gd name="T74" fmla="*/ 1841083 w 6855"/>
              <a:gd name="T75" fmla="*/ 952179 h 4342"/>
              <a:gd name="T76" fmla="*/ 1836359 w 6855"/>
              <a:gd name="T77" fmla="*/ 976900 h 4342"/>
              <a:gd name="T78" fmla="*/ 1818018 w 6855"/>
              <a:gd name="T79" fmla="*/ 1001065 h 4342"/>
              <a:gd name="T80" fmla="*/ 1790505 w 6855"/>
              <a:gd name="T81" fmla="*/ 1014120 h 4342"/>
              <a:gd name="T82" fmla="*/ 120330 w 6855"/>
              <a:gd name="T83" fmla="*/ 1015231 h 4342"/>
              <a:gd name="T84" fmla="*/ 91707 w 6855"/>
              <a:gd name="T85" fmla="*/ 1004676 h 4342"/>
              <a:gd name="T86" fmla="*/ 71142 w 6855"/>
              <a:gd name="T87" fmla="*/ 982177 h 4342"/>
              <a:gd name="T88" fmla="*/ 63361 w 6855"/>
              <a:gd name="T89" fmla="*/ 952179 h 4342"/>
              <a:gd name="T90" fmla="*/ 66418 w 6855"/>
              <a:gd name="T91" fmla="*/ 108051 h 4342"/>
              <a:gd name="T92" fmla="*/ 81980 w 6855"/>
              <a:gd name="T93" fmla="*/ 82218 h 4342"/>
              <a:gd name="T94" fmla="*/ 107825 w 6855"/>
              <a:gd name="T95" fmla="*/ 66108 h 4342"/>
              <a:gd name="T96" fmla="*/ 1777722 w 6855"/>
              <a:gd name="T97" fmla="*/ 63330 h 4342"/>
              <a:gd name="T98" fmla="*/ 1808291 w 6855"/>
              <a:gd name="T99" fmla="*/ 70830 h 4342"/>
              <a:gd name="T100" fmla="*/ 1830523 w 6855"/>
              <a:gd name="T101" fmla="*/ 91385 h 4342"/>
              <a:gd name="T102" fmla="*/ 1840805 w 6855"/>
              <a:gd name="T103" fmla="*/ 120272 h 434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855" h="4342">
                <a:moveTo>
                  <a:pt x="6397" y="0"/>
                </a:moveTo>
                <a:lnTo>
                  <a:pt x="456" y="0"/>
                </a:lnTo>
                <a:lnTo>
                  <a:pt x="433" y="1"/>
                </a:lnTo>
                <a:lnTo>
                  <a:pt x="410" y="2"/>
                </a:lnTo>
                <a:lnTo>
                  <a:pt x="387" y="5"/>
                </a:lnTo>
                <a:lnTo>
                  <a:pt x="365" y="9"/>
                </a:lnTo>
                <a:lnTo>
                  <a:pt x="343" y="15"/>
                </a:lnTo>
                <a:lnTo>
                  <a:pt x="322" y="20"/>
                </a:lnTo>
                <a:lnTo>
                  <a:pt x="300" y="27"/>
                </a:lnTo>
                <a:lnTo>
                  <a:pt x="279" y="35"/>
                </a:lnTo>
                <a:lnTo>
                  <a:pt x="259" y="45"/>
                </a:lnTo>
                <a:lnTo>
                  <a:pt x="240" y="55"/>
                </a:lnTo>
                <a:lnTo>
                  <a:pt x="220" y="67"/>
                </a:lnTo>
                <a:lnTo>
                  <a:pt x="202" y="78"/>
                </a:lnTo>
                <a:lnTo>
                  <a:pt x="184" y="91"/>
                </a:lnTo>
                <a:lnTo>
                  <a:pt x="167" y="105"/>
                </a:lnTo>
                <a:lnTo>
                  <a:pt x="150" y="118"/>
                </a:lnTo>
                <a:lnTo>
                  <a:pt x="134" y="134"/>
                </a:lnTo>
                <a:lnTo>
                  <a:pt x="119" y="149"/>
                </a:lnTo>
                <a:lnTo>
                  <a:pt x="105" y="167"/>
                </a:lnTo>
                <a:lnTo>
                  <a:pt x="91" y="184"/>
                </a:lnTo>
                <a:lnTo>
                  <a:pt x="78" y="201"/>
                </a:lnTo>
                <a:lnTo>
                  <a:pt x="66" y="221"/>
                </a:lnTo>
                <a:lnTo>
                  <a:pt x="55" y="239"/>
                </a:lnTo>
                <a:lnTo>
                  <a:pt x="45" y="259"/>
                </a:lnTo>
                <a:lnTo>
                  <a:pt x="36" y="280"/>
                </a:lnTo>
                <a:lnTo>
                  <a:pt x="28" y="300"/>
                </a:lnTo>
                <a:lnTo>
                  <a:pt x="21" y="321"/>
                </a:lnTo>
                <a:lnTo>
                  <a:pt x="14" y="343"/>
                </a:lnTo>
                <a:lnTo>
                  <a:pt x="9" y="365"/>
                </a:lnTo>
                <a:lnTo>
                  <a:pt x="5" y="388"/>
                </a:lnTo>
                <a:lnTo>
                  <a:pt x="2" y="410"/>
                </a:lnTo>
                <a:lnTo>
                  <a:pt x="0" y="433"/>
                </a:lnTo>
                <a:lnTo>
                  <a:pt x="0" y="457"/>
                </a:lnTo>
                <a:lnTo>
                  <a:pt x="0" y="3428"/>
                </a:lnTo>
                <a:lnTo>
                  <a:pt x="0" y="3451"/>
                </a:lnTo>
                <a:lnTo>
                  <a:pt x="2" y="3474"/>
                </a:lnTo>
                <a:lnTo>
                  <a:pt x="5" y="3497"/>
                </a:lnTo>
                <a:lnTo>
                  <a:pt x="9" y="3519"/>
                </a:lnTo>
                <a:lnTo>
                  <a:pt x="14" y="3541"/>
                </a:lnTo>
                <a:lnTo>
                  <a:pt x="21" y="3563"/>
                </a:lnTo>
                <a:lnTo>
                  <a:pt x="28" y="3584"/>
                </a:lnTo>
                <a:lnTo>
                  <a:pt x="36" y="3605"/>
                </a:lnTo>
                <a:lnTo>
                  <a:pt x="45" y="3625"/>
                </a:lnTo>
                <a:lnTo>
                  <a:pt x="55" y="3644"/>
                </a:lnTo>
                <a:lnTo>
                  <a:pt x="66" y="3664"/>
                </a:lnTo>
                <a:lnTo>
                  <a:pt x="78" y="3682"/>
                </a:lnTo>
                <a:lnTo>
                  <a:pt x="91" y="3700"/>
                </a:lnTo>
                <a:lnTo>
                  <a:pt x="105" y="3717"/>
                </a:lnTo>
                <a:lnTo>
                  <a:pt x="119" y="3734"/>
                </a:lnTo>
                <a:lnTo>
                  <a:pt x="134" y="3750"/>
                </a:lnTo>
                <a:lnTo>
                  <a:pt x="150" y="3765"/>
                </a:lnTo>
                <a:lnTo>
                  <a:pt x="167" y="3779"/>
                </a:lnTo>
                <a:lnTo>
                  <a:pt x="184" y="3793"/>
                </a:lnTo>
                <a:lnTo>
                  <a:pt x="202" y="3806"/>
                </a:lnTo>
                <a:lnTo>
                  <a:pt x="220" y="3818"/>
                </a:lnTo>
                <a:lnTo>
                  <a:pt x="240" y="3829"/>
                </a:lnTo>
                <a:lnTo>
                  <a:pt x="259" y="3839"/>
                </a:lnTo>
                <a:lnTo>
                  <a:pt x="279" y="3848"/>
                </a:lnTo>
                <a:lnTo>
                  <a:pt x="300" y="3856"/>
                </a:lnTo>
                <a:lnTo>
                  <a:pt x="322" y="3863"/>
                </a:lnTo>
                <a:lnTo>
                  <a:pt x="343" y="3870"/>
                </a:lnTo>
                <a:lnTo>
                  <a:pt x="365" y="3875"/>
                </a:lnTo>
                <a:lnTo>
                  <a:pt x="387" y="3879"/>
                </a:lnTo>
                <a:lnTo>
                  <a:pt x="410" y="3882"/>
                </a:lnTo>
                <a:lnTo>
                  <a:pt x="433" y="3884"/>
                </a:lnTo>
                <a:lnTo>
                  <a:pt x="456" y="3884"/>
                </a:lnTo>
                <a:lnTo>
                  <a:pt x="2970" y="3884"/>
                </a:lnTo>
                <a:lnTo>
                  <a:pt x="2970" y="4113"/>
                </a:lnTo>
                <a:lnTo>
                  <a:pt x="2513" y="4113"/>
                </a:lnTo>
                <a:lnTo>
                  <a:pt x="2492" y="4113"/>
                </a:lnTo>
                <a:lnTo>
                  <a:pt x="2473" y="4116"/>
                </a:lnTo>
                <a:lnTo>
                  <a:pt x="2454" y="4118"/>
                </a:lnTo>
                <a:lnTo>
                  <a:pt x="2438" y="4123"/>
                </a:lnTo>
                <a:lnTo>
                  <a:pt x="2422" y="4128"/>
                </a:lnTo>
                <a:lnTo>
                  <a:pt x="2407" y="4134"/>
                </a:lnTo>
                <a:lnTo>
                  <a:pt x="2393" y="4141"/>
                </a:lnTo>
                <a:lnTo>
                  <a:pt x="2381" y="4148"/>
                </a:lnTo>
                <a:lnTo>
                  <a:pt x="2369" y="4157"/>
                </a:lnTo>
                <a:lnTo>
                  <a:pt x="2359" y="4166"/>
                </a:lnTo>
                <a:lnTo>
                  <a:pt x="2349" y="4176"/>
                </a:lnTo>
                <a:lnTo>
                  <a:pt x="2340" y="4185"/>
                </a:lnTo>
                <a:lnTo>
                  <a:pt x="2332" y="4195"/>
                </a:lnTo>
                <a:lnTo>
                  <a:pt x="2325" y="4206"/>
                </a:lnTo>
                <a:lnTo>
                  <a:pt x="2314" y="4227"/>
                </a:lnTo>
                <a:lnTo>
                  <a:pt x="2303" y="4248"/>
                </a:lnTo>
                <a:lnTo>
                  <a:pt x="2296" y="4269"/>
                </a:lnTo>
                <a:lnTo>
                  <a:pt x="2292" y="4289"/>
                </a:lnTo>
                <a:lnTo>
                  <a:pt x="2288" y="4306"/>
                </a:lnTo>
                <a:lnTo>
                  <a:pt x="2286" y="4321"/>
                </a:lnTo>
                <a:lnTo>
                  <a:pt x="2285" y="4331"/>
                </a:lnTo>
                <a:lnTo>
                  <a:pt x="2285" y="4342"/>
                </a:lnTo>
                <a:lnTo>
                  <a:pt x="4570" y="4342"/>
                </a:lnTo>
                <a:lnTo>
                  <a:pt x="4569" y="4321"/>
                </a:lnTo>
                <a:lnTo>
                  <a:pt x="4567" y="4301"/>
                </a:lnTo>
                <a:lnTo>
                  <a:pt x="4564" y="4283"/>
                </a:lnTo>
                <a:lnTo>
                  <a:pt x="4559" y="4266"/>
                </a:lnTo>
                <a:lnTo>
                  <a:pt x="4555" y="4251"/>
                </a:lnTo>
                <a:lnTo>
                  <a:pt x="4548" y="4236"/>
                </a:lnTo>
                <a:lnTo>
                  <a:pt x="4541" y="4222"/>
                </a:lnTo>
                <a:lnTo>
                  <a:pt x="4534" y="4209"/>
                </a:lnTo>
                <a:lnTo>
                  <a:pt x="4526" y="4198"/>
                </a:lnTo>
                <a:lnTo>
                  <a:pt x="4517" y="4187"/>
                </a:lnTo>
                <a:lnTo>
                  <a:pt x="4507" y="4178"/>
                </a:lnTo>
                <a:lnTo>
                  <a:pt x="4497" y="4169"/>
                </a:lnTo>
                <a:lnTo>
                  <a:pt x="4487" y="4161"/>
                </a:lnTo>
                <a:lnTo>
                  <a:pt x="4476" y="4154"/>
                </a:lnTo>
                <a:lnTo>
                  <a:pt x="4456" y="4141"/>
                </a:lnTo>
                <a:lnTo>
                  <a:pt x="4434" y="4132"/>
                </a:lnTo>
                <a:lnTo>
                  <a:pt x="4413" y="4125"/>
                </a:lnTo>
                <a:lnTo>
                  <a:pt x="4393" y="4120"/>
                </a:lnTo>
                <a:lnTo>
                  <a:pt x="4376" y="4117"/>
                </a:lnTo>
                <a:lnTo>
                  <a:pt x="4362" y="4115"/>
                </a:lnTo>
                <a:lnTo>
                  <a:pt x="4351" y="4113"/>
                </a:lnTo>
                <a:lnTo>
                  <a:pt x="4340" y="4113"/>
                </a:lnTo>
                <a:lnTo>
                  <a:pt x="3884" y="4113"/>
                </a:lnTo>
                <a:lnTo>
                  <a:pt x="3884" y="3884"/>
                </a:lnTo>
                <a:lnTo>
                  <a:pt x="6397" y="3884"/>
                </a:lnTo>
                <a:lnTo>
                  <a:pt x="6421" y="3884"/>
                </a:lnTo>
                <a:lnTo>
                  <a:pt x="6444" y="3882"/>
                </a:lnTo>
                <a:lnTo>
                  <a:pt x="6466" y="3879"/>
                </a:lnTo>
                <a:lnTo>
                  <a:pt x="6489" y="3875"/>
                </a:lnTo>
                <a:lnTo>
                  <a:pt x="6511" y="3870"/>
                </a:lnTo>
                <a:lnTo>
                  <a:pt x="6533" y="3863"/>
                </a:lnTo>
                <a:lnTo>
                  <a:pt x="6554" y="3856"/>
                </a:lnTo>
                <a:lnTo>
                  <a:pt x="6575" y="3848"/>
                </a:lnTo>
                <a:lnTo>
                  <a:pt x="6595" y="3839"/>
                </a:lnTo>
                <a:lnTo>
                  <a:pt x="6615" y="3829"/>
                </a:lnTo>
                <a:lnTo>
                  <a:pt x="6633" y="3818"/>
                </a:lnTo>
                <a:lnTo>
                  <a:pt x="6653" y="3806"/>
                </a:lnTo>
                <a:lnTo>
                  <a:pt x="6670" y="3793"/>
                </a:lnTo>
                <a:lnTo>
                  <a:pt x="6687" y="3779"/>
                </a:lnTo>
                <a:lnTo>
                  <a:pt x="6705" y="3765"/>
                </a:lnTo>
                <a:lnTo>
                  <a:pt x="6720" y="3750"/>
                </a:lnTo>
                <a:lnTo>
                  <a:pt x="6735" y="3734"/>
                </a:lnTo>
                <a:lnTo>
                  <a:pt x="6750" y="3717"/>
                </a:lnTo>
                <a:lnTo>
                  <a:pt x="6764" y="3700"/>
                </a:lnTo>
                <a:lnTo>
                  <a:pt x="6776" y="3682"/>
                </a:lnTo>
                <a:lnTo>
                  <a:pt x="6788" y="3664"/>
                </a:lnTo>
                <a:lnTo>
                  <a:pt x="6799" y="3644"/>
                </a:lnTo>
                <a:lnTo>
                  <a:pt x="6810" y="3625"/>
                </a:lnTo>
                <a:lnTo>
                  <a:pt x="6818" y="3605"/>
                </a:lnTo>
                <a:lnTo>
                  <a:pt x="6827" y="3584"/>
                </a:lnTo>
                <a:lnTo>
                  <a:pt x="6834" y="3563"/>
                </a:lnTo>
                <a:lnTo>
                  <a:pt x="6840" y="3541"/>
                </a:lnTo>
                <a:lnTo>
                  <a:pt x="6845" y="3519"/>
                </a:lnTo>
                <a:lnTo>
                  <a:pt x="6849" y="3497"/>
                </a:lnTo>
                <a:lnTo>
                  <a:pt x="6852" y="3474"/>
                </a:lnTo>
                <a:lnTo>
                  <a:pt x="6853" y="3451"/>
                </a:lnTo>
                <a:lnTo>
                  <a:pt x="6855" y="3428"/>
                </a:lnTo>
                <a:lnTo>
                  <a:pt x="6855" y="457"/>
                </a:lnTo>
                <a:lnTo>
                  <a:pt x="6853" y="433"/>
                </a:lnTo>
                <a:lnTo>
                  <a:pt x="6852" y="410"/>
                </a:lnTo>
                <a:lnTo>
                  <a:pt x="6849" y="388"/>
                </a:lnTo>
                <a:lnTo>
                  <a:pt x="6845" y="365"/>
                </a:lnTo>
                <a:lnTo>
                  <a:pt x="6840" y="343"/>
                </a:lnTo>
                <a:lnTo>
                  <a:pt x="6834" y="321"/>
                </a:lnTo>
                <a:lnTo>
                  <a:pt x="6827" y="300"/>
                </a:lnTo>
                <a:lnTo>
                  <a:pt x="6818" y="280"/>
                </a:lnTo>
                <a:lnTo>
                  <a:pt x="6810" y="259"/>
                </a:lnTo>
                <a:lnTo>
                  <a:pt x="6799" y="239"/>
                </a:lnTo>
                <a:lnTo>
                  <a:pt x="6788" y="221"/>
                </a:lnTo>
                <a:lnTo>
                  <a:pt x="6776" y="201"/>
                </a:lnTo>
                <a:lnTo>
                  <a:pt x="6764" y="184"/>
                </a:lnTo>
                <a:lnTo>
                  <a:pt x="6750" y="167"/>
                </a:lnTo>
                <a:lnTo>
                  <a:pt x="6735" y="149"/>
                </a:lnTo>
                <a:lnTo>
                  <a:pt x="6720" y="134"/>
                </a:lnTo>
                <a:lnTo>
                  <a:pt x="6705" y="118"/>
                </a:lnTo>
                <a:lnTo>
                  <a:pt x="6687" y="105"/>
                </a:lnTo>
                <a:lnTo>
                  <a:pt x="6670" y="91"/>
                </a:lnTo>
                <a:lnTo>
                  <a:pt x="6653" y="78"/>
                </a:lnTo>
                <a:lnTo>
                  <a:pt x="6633" y="67"/>
                </a:lnTo>
                <a:lnTo>
                  <a:pt x="6615" y="55"/>
                </a:lnTo>
                <a:lnTo>
                  <a:pt x="6595" y="45"/>
                </a:lnTo>
                <a:lnTo>
                  <a:pt x="6575" y="35"/>
                </a:lnTo>
                <a:lnTo>
                  <a:pt x="6554" y="27"/>
                </a:lnTo>
                <a:lnTo>
                  <a:pt x="6533" y="20"/>
                </a:lnTo>
                <a:lnTo>
                  <a:pt x="6511" y="15"/>
                </a:lnTo>
                <a:lnTo>
                  <a:pt x="6489" y="9"/>
                </a:lnTo>
                <a:lnTo>
                  <a:pt x="6466" y="5"/>
                </a:lnTo>
                <a:lnTo>
                  <a:pt x="6444" y="2"/>
                </a:lnTo>
                <a:lnTo>
                  <a:pt x="6421" y="1"/>
                </a:lnTo>
                <a:lnTo>
                  <a:pt x="6397" y="0"/>
                </a:lnTo>
                <a:close/>
                <a:moveTo>
                  <a:pt x="6625" y="3428"/>
                </a:moveTo>
                <a:lnTo>
                  <a:pt x="6625" y="3428"/>
                </a:lnTo>
                <a:lnTo>
                  <a:pt x="6624" y="3451"/>
                </a:lnTo>
                <a:lnTo>
                  <a:pt x="6621" y="3474"/>
                </a:lnTo>
                <a:lnTo>
                  <a:pt x="6616" y="3496"/>
                </a:lnTo>
                <a:lnTo>
                  <a:pt x="6608" y="3517"/>
                </a:lnTo>
                <a:lnTo>
                  <a:pt x="6599" y="3536"/>
                </a:lnTo>
                <a:lnTo>
                  <a:pt x="6587" y="3555"/>
                </a:lnTo>
                <a:lnTo>
                  <a:pt x="6573" y="3573"/>
                </a:lnTo>
                <a:lnTo>
                  <a:pt x="6558" y="3589"/>
                </a:lnTo>
                <a:lnTo>
                  <a:pt x="6542" y="3604"/>
                </a:lnTo>
                <a:lnTo>
                  <a:pt x="6525" y="3617"/>
                </a:lnTo>
                <a:lnTo>
                  <a:pt x="6507" y="3628"/>
                </a:lnTo>
                <a:lnTo>
                  <a:pt x="6486" y="3638"/>
                </a:lnTo>
                <a:lnTo>
                  <a:pt x="6465" y="3646"/>
                </a:lnTo>
                <a:lnTo>
                  <a:pt x="6443" y="3651"/>
                </a:lnTo>
                <a:lnTo>
                  <a:pt x="6420" y="3655"/>
                </a:lnTo>
                <a:lnTo>
                  <a:pt x="6397" y="3656"/>
                </a:lnTo>
                <a:lnTo>
                  <a:pt x="456" y="3656"/>
                </a:lnTo>
                <a:lnTo>
                  <a:pt x="433" y="3655"/>
                </a:lnTo>
                <a:lnTo>
                  <a:pt x="410" y="3651"/>
                </a:lnTo>
                <a:lnTo>
                  <a:pt x="388" y="3646"/>
                </a:lnTo>
                <a:lnTo>
                  <a:pt x="368" y="3638"/>
                </a:lnTo>
                <a:lnTo>
                  <a:pt x="348" y="3628"/>
                </a:lnTo>
                <a:lnTo>
                  <a:pt x="330" y="3617"/>
                </a:lnTo>
                <a:lnTo>
                  <a:pt x="311" y="3604"/>
                </a:lnTo>
                <a:lnTo>
                  <a:pt x="295" y="3589"/>
                </a:lnTo>
                <a:lnTo>
                  <a:pt x="280" y="3573"/>
                </a:lnTo>
                <a:lnTo>
                  <a:pt x="267" y="3555"/>
                </a:lnTo>
                <a:lnTo>
                  <a:pt x="256" y="3536"/>
                </a:lnTo>
                <a:lnTo>
                  <a:pt x="247" y="3517"/>
                </a:lnTo>
                <a:lnTo>
                  <a:pt x="239" y="3496"/>
                </a:lnTo>
                <a:lnTo>
                  <a:pt x="233" y="3474"/>
                </a:lnTo>
                <a:lnTo>
                  <a:pt x="229" y="3451"/>
                </a:lnTo>
                <a:lnTo>
                  <a:pt x="228" y="3428"/>
                </a:lnTo>
                <a:lnTo>
                  <a:pt x="228" y="457"/>
                </a:lnTo>
                <a:lnTo>
                  <a:pt x="229" y="433"/>
                </a:lnTo>
                <a:lnTo>
                  <a:pt x="233" y="411"/>
                </a:lnTo>
                <a:lnTo>
                  <a:pt x="239" y="389"/>
                </a:lnTo>
                <a:lnTo>
                  <a:pt x="247" y="368"/>
                </a:lnTo>
                <a:lnTo>
                  <a:pt x="256" y="348"/>
                </a:lnTo>
                <a:lnTo>
                  <a:pt x="267" y="329"/>
                </a:lnTo>
                <a:lnTo>
                  <a:pt x="280" y="312"/>
                </a:lnTo>
                <a:lnTo>
                  <a:pt x="295" y="296"/>
                </a:lnTo>
                <a:lnTo>
                  <a:pt x="311" y="281"/>
                </a:lnTo>
                <a:lnTo>
                  <a:pt x="330" y="267"/>
                </a:lnTo>
                <a:lnTo>
                  <a:pt x="348" y="255"/>
                </a:lnTo>
                <a:lnTo>
                  <a:pt x="368" y="246"/>
                </a:lnTo>
                <a:lnTo>
                  <a:pt x="388" y="238"/>
                </a:lnTo>
                <a:lnTo>
                  <a:pt x="410" y="232"/>
                </a:lnTo>
                <a:lnTo>
                  <a:pt x="433" y="229"/>
                </a:lnTo>
                <a:lnTo>
                  <a:pt x="456" y="228"/>
                </a:lnTo>
                <a:lnTo>
                  <a:pt x="6397" y="228"/>
                </a:lnTo>
                <a:lnTo>
                  <a:pt x="6420" y="229"/>
                </a:lnTo>
                <a:lnTo>
                  <a:pt x="6443" y="232"/>
                </a:lnTo>
                <a:lnTo>
                  <a:pt x="6465" y="238"/>
                </a:lnTo>
                <a:lnTo>
                  <a:pt x="6486" y="246"/>
                </a:lnTo>
                <a:lnTo>
                  <a:pt x="6507" y="255"/>
                </a:lnTo>
                <a:lnTo>
                  <a:pt x="6525" y="267"/>
                </a:lnTo>
                <a:lnTo>
                  <a:pt x="6542" y="281"/>
                </a:lnTo>
                <a:lnTo>
                  <a:pt x="6558" y="296"/>
                </a:lnTo>
                <a:lnTo>
                  <a:pt x="6573" y="312"/>
                </a:lnTo>
                <a:lnTo>
                  <a:pt x="6587" y="329"/>
                </a:lnTo>
                <a:lnTo>
                  <a:pt x="6599" y="348"/>
                </a:lnTo>
                <a:lnTo>
                  <a:pt x="6608" y="368"/>
                </a:lnTo>
                <a:lnTo>
                  <a:pt x="6616" y="389"/>
                </a:lnTo>
                <a:lnTo>
                  <a:pt x="6621" y="411"/>
                </a:lnTo>
                <a:lnTo>
                  <a:pt x="6624" y="433"/>
                </a:lnTo>
                <a:lnTo>
                  <a:pt x="6625" y="457"/>
                </a:lnTo>
                <a:lnTo>
                  <a:pt x="6625" y="342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02941" y="828501"/>
            <a:ext cx="440160" cy="45719"/>
            <a:chOff x="2265827" y="3510106"/>
            <a:chExt cx="440160" cy="45719"/>
          </a:xfrm>
        </p:grpSpPr>
        <p:sp>
          <p:nvSpPr>
            <p:cNvPr id="8" name="矩形 7"/>
            <p:cNvSpPr/>
            <p:nvPr/>
          </p:nvSpPr>
          <p:spPr>
            <a:xfrm rot="19000598">
              <a:off x="2265827" y="3510106"/>
              <a:ext cx="216024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19000598">
              <a:off x="2377895" y="3510106"/>
              <a:ext cx="216024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19000598">
              <a:off x="2489963" y="3510106"/>
              <a:ext cx="216024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63525" y="4436745"/>
            <a:ext cx="108559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t>每个像素指定一个标签（如视差</a:t>
            </a:r>
            <a:r>
              <a:rPr lang="zh-CN"/>
              <a:t>，灰度</a:t>
            </a:r>
            <a:r>
              <a:t>）</a:t>
            </a:r>
            <a:r>
              <a:rPr lang="zh-CN"/>
              <a:t>，这些量都有着共同的特征：分块平滑（piecewise smoothness）。意味着两个方面：这些量在块的内部变化平滑，在块与块之间（物体边界）变化很大。</a:t>
            </a:r>
            <a:endParaRPr lang="zh-CN"/>
          </a:p>
          <a:p>
            <a:endParaRPr lang="zh-CN" altLang="en-US"/>
          </a:p>
          <a:p>
            <a:r>
              <a:rPr lang="en-US" altLang="zh-CN"/>
              <a:t>2.任务</a:t>
            </a:r>
            <a:r>
              <a:rPr lang="zh-CN" altLang="en-US"/>
              <a:t>：</a:t>
            </a:r>
            <a:r>
              <a:rPr lang="en-US" altLang="zh-CN"/>
              <a:t>能量最小化的方式</a:t>
            </a:r>
            <a:r>
              <a:rPr lang="zh-CN" altLang="en-US"/>
              <a:t>（NP</a:t>
            </a:r>
            <a:r>
              <a:rPr lang="en-US" altLang="zh-CN"/>
              <a:t>-hard</a:t>
            </a:r>
            <a:r>
              <a:rPr lang="zh-CN" altLang="en-US"/>
              <a:t>）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3.两种基于图割的算法</a:t>
            </a:r>
            <a:r>
              <a:rPr lang="zh-CN" altLang="en-US"/>
              <a:t>（找到局部极小值）：expansion</a:t>
            </a:r>
            <a:r>
              <a:rPr lang="en-US" altLang="zh-CN"/>
              <a:t> </a:t>
            </a:r>
            <a:r>
              <a:rPr lang="zh-CN" altLang="en-US"/>
              <a:t>moves and</a:t>
            </a:r>
            <a:r>
              <a:rPr lang="en-US" altLang="zh-CN"/>
              <a:t> </a:t>
            </a:r>
            <a:r>
              <a:rPr lang="zh-CN" altLang="en-US"/>
              <a:t>swap</a:t>
            </a:r>
            <a:r>
              <a:rPr lang="en-US" altLang="zh-CN"/>
              <a:t> </a:t>
            </a:r>
            <a:r>
              <a:rPr lang="zh-CN" altLang="en-US"/>
              <a:t>moves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1124585"/>
            <a:ext cx="11826875" cy="294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0" r="1345" b="23115"/>
          <a:stretch>
            <a:fillRect/>
          </a:stretch>
        </p:blipFill>
        <p:spPr>
          <a:xfrm>
            <a:off x="4059726" y="3433936"/>
            <a:ext cx="4068000" cy="3429000"/>
          </a:xfrm>
          <a:custGeom>
            <a:avLst/>
            <a:gdLst>
              <a:gd name="connsiteX0" fmla="*/ 0 w 4068000"/>
              <a:gd name="connsiteY0" fmla="*/ 0 h 3429000"/>
              <a:gd name="connsiteX1" fmla="*/ 4068000 w 4068000"/>
              <a:gd name="connsiteY1" fmla="*/ 0 h 3429000"/>
              <a:gd name="connsiteX2" fmla="*/ 4068000 w 4068000"/>
              <a:gd name="connsiteY2" fmla="*/ 3429000 h 3429000"/>
              <a:gd name="connsiteX3" fmla="*/ 0 w 406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8000" h="3429000">
                <a:moveTo>
                  <a:pt x="0" y="0"/>
                </a:moveTo>
                <a:lnTo>
                  <a:pt x="4068000" y="0"/>
                </a:lnTo>
                <a:lnTo>
                  <a:pt x="4068000" y="3429000"/>
                </a:lnTo>
                <a:lnTo>
                  <a:pt x="0" y="34290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r="524" b="17374"/>
          <a:stretch>
            <a:fillRect/>
          </a:stretch>
        </p:blipFill>
        <p:spPr>
          <a:xfrm flipH="1">
            <a:off x="8138514" y="3820"/>
            <a:ext cx="4068000" cy="3425080"/>
          </a:xfrm>
          <a:custGeom>
            <a:avLst/>
            <a:gdLst>
              <a:gd name="connsiteX0" fmla="*/ 0 w 4068000"/>
              <a:gd name="connsiteY0" fmla="*/ 0 h 3429000"/>
              <a:gd name="connsiteX1" fmla="*/ 4068000 w 4068000"/>
              <a:gd name="connsiteY1" fmla="*/ 0 h 3429000"/>
              <a:gd name="connsiteX2" fmla="*/ 4068000 w 4068000"/>
              <a:gd name="connsiteY2" fmla="*/ 3429000 h 3429000"/>
              <a:gd name="connsiteX3" fmla="*/ 0 w 406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8000" h="3429000">
                <a:moveTo>
                  <a:pt x="0" y="0"/>
                </a:moveTo>
                <a:lnTo>
                  <a:pt x="4068000" y="0"/>
                </a:lnTo>
                <a:lnTo>
                  <a:pt x="4068000" y="3429000"/>
                </a:lnTo>
                <a:lnTo>
                  <a:pt x="0" y="3429000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8228" b="8228"/>
          <a:stretch>
            <a:fillRect/>
          </a:stretch>
        </p:blipFill>
        <p:spPr>
          <a:xfrm>
            <a:off x="-22788" y="-100"/>
            <a:ext cx="4057212" cy="3429000"/>
          </a:xfrm>
          <a:custGeom>
            <a:avLst/>
            <a:gdLst>
              <a:gd name="connsiteX0" fmla="*/ 0 w 4068000"/>
              <a:gd name="connsiteY0" fmla="*/ 0 h 3429000"/>
              <a:gd name="connsiteX1" fmla="*/ 4068000 w 4068000"/>
              <a:gd name="connsiteY1" fmla="*/ 0 h 3429000"/>
              <a:gd name="connsiteX2" fmla="*/ 4068000 w 4068000"/>
              <a:gd name="connsiteY2" fmla="*/ 3429000 h 3429000"/>
              <a:gd name="connsiteX3" fmla="*/ 0 w 406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8000" h="3429000">
                <a:moveTo>
                  <a:pt x="0" y="0"/>
                </a:moveTo>
                <a:lnTo>
                  <a:pt x="4068000" y="0"/>
                </a:lnTo>
                <a:lnTo>
                  <a:pt x="4068000" y="3429000"/>
                </a:lnTo>
                <a:lnTo>
                  <a:pt x="0" y="3429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/>
        </p:nvSpPr>
        <p:spPr>
          <a:xfrm>
            <a:off x="5137622" y="1628917"/>
            <a:ext cx="1923456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算法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Cambria Math" panose="02040503050406030204" pitchFamily="18" charset="0"/>
              <a:cs typeface="Segoe UI Semilight" panose="020B0402040204020203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5018" y="4940777"/>
            <a:ext cx="2279576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图</a:t>
            </a: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割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Cambria Math" panose="02040503050406030204" pitchFamily="18" charset="0"/>
              <a:cs typeface="Segoe UI Semilight" panose="020B04020402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89989" y="4796632"/>
            <a:ext cx="2965232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结果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Cambria Math" panose="02040503050406030204" pitchFamily="18" charset="0"/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3" t="4851" r="23226" b="4851"/>
          <a:stretch>
            <a:fillRect/>
          </a:stretch>
        </p:blipFill>
        <p:spPr>
          <a:xfrm>
            <a:off x="4609788" y="1461457"/>
            <a:ext cx="2972423" cy="36004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23592" y="2799992"/>
            <a:ext cx="7344816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latinLnBrk="1"/>
            <a:r>
              <a:rPr lang="zh-CN" altLang="en-US" sz="5400" dirty="0">
                <a:latin typeface="Bodoni MT" panose="02070603080606020203" pitchFamily="18" charset="0"/>
                <a:ea typeface="Cambria Math" panose="02040503050406030204" pitchFamily="18" charset="0"/>
              </a:rPr>
              <a:t>Graph Cuts</a:t>
            </a:r>
            <a:endParaRPr lang="zh-CN" altLang="en-US" sz="5400" dirty="0">
              <a:latin typeface="Bodoni MT" panose="02070603080606020203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238760" y="548640"/>
            <a:ext cx="11654155" cy="50774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3600" b="0">
                <a:solidFill>
                  <a:srgbClr val="4D4D4D"/>
                </a:solidFill>
                <a:ea typeface="宋体" panose="02010600030101010101" pitchFamily="2" charset="-122"/>
              </a:rPr>
              <a:t>Graph cuts是一种十分有用和流行的能量优化算法，在</a:t>
            </a:r>
            <a:r>
              <a:rPr lang="zh-CN" sz="3600" b="0" u="sng">
                <a:solidFill>
                  <a:srgbClr val="FC5531"/>
                </a:solidFill>
                <a:ea typeface="宋体" panose="02010600030101010101" pitchFamily="2" charset="-122"/>
                <a:hlinkClick r:id="rId1"/>
              </a:rPr>
              <a:t>计算机视觉</a:t>
            </a:r>
            <a:r>
              <a:rPr lang="zh-CN" sz="3600" b="0">
                <a:solidFill>
                  <a:srgbClr val="4D4D4D"/>
                </a:solidFill>
                <a:ea typeface="宋体" panose="02010600030101010101" pitchFamily="2" charset="-122"/>
              </a:rPr>
              <a:t>领域普遍应用于前背景分割（Image segmentation）、立体视觉（stereo vision）、抠图（Image matting）等。Graph Cuts理论最早是出现在流网络优化领域的，比如说水管网络，通信传输网络，城市车流网络等。此时的Graph Cuts算法是用来确定网络流的最小分割，即寻找一个容量最小的边的集合，去掉这个集合中的所有边就可以阻挡这个网络了。通常所说的Graph Cuts算法是指的采用最大流-最小分割来优化的模型。</a:t>
            </a:r>
            <a:endParaRPr lang="zh-CN" altLang="en-US"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685" y="260350"/>
            <a:ext cx="5128260" cy="2613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3500755"/>
            <a:ext cx="4930140" cy="29641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00755"/>
            <a:ext cx="4930140" cy="30327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1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470" y="778510"/>
            <a:ext cx="10358120" cy="53016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358872281_71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9515" y="1052830"/>
            <a:ext cx="9792335" cy="494093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838835" y="404495"/>
            <a:ext cx="1079309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000" b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Interactive graph cuts for optimal boundary &amp; region segmentation of objects in ND images</a:t>
            </a:r>
            <a:endParaRPr lang="zh-CN" altLang="en-US" sz="20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404.258267716536,&quot;width&quot;:5404.258267716536}"/>
</p:tagLst>
</file>

<file path=ppt/tags/tag2.xml><?xml version="1.0" encoding="utf-8"?>
<p:tagLst xmlns:p="http://schemas.openxmlformats.org/presentationml/2006/main">
  <p:tag name="KSO_WM_UNIT_PLACING_PICTURE_USER_VIEWPORT" val="{&quot;height&quot;:5400,&quot;width&quot;:13834.607874015748}"/>
</p:tagLst>
</file>

<file path=ppt/tags/tag3.xml><?xml version="1.0" encoding="utf-8"?>
<p:tagLst xmlns:p="http://schemas.openxmlformats.org/presentationml/2006/main">
  <p:tag name="KSO_WM_UNIT_PLACING_PICTURE_USER_VIEWPORT" val="{&quot;height&quot;:5669.921259842519,&quot;width&quot;:4680.981102362205}"/>
</p:tagLst>
</file>

<file path=ppt/tags/tag4.xml><?xml version="1.0" encoding="utf-8"?>
<p:tagLst xmlns:p="http://schemas.openxmlformats.org/presentationml/2006/main">
  <p:tag name="KSO_WM_UNIT_PLACING_PICTURE_USER_VIEWPORT" val="{&quot;height&quot;:5669.921259842519,&quot;width&quot;:4680.98110236220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1490</Words>
  <Application>WPS 演示</Application>
  <PresentationFormat>自定义</PresentationFormat>
  <Paragraphs>84</Paragraphs>
  <Slides>27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7" baseType="lpstr">
      <vt:lpstr>Arial</vt:lpstr>
      <vt:lpstr>宋体</vt:lpstr>
      <vt:lpstr>Wingdings</vt:lpstr>
      <vt:lpstr>Berlin Sans FB</vt:lpstr>
      <vt:lpstr>Aharoni</vt:lpstr>
      <vt:lpstr>Yu Gothic UI Semibold</vt:lpstr>
      <vt:lpstr>Browallia New</vt:lpstr>
      <vt:lpstr>Calibri</vt:lpstr>
      <vt:lpstr>Segoe UI Semilight</vt:lpstr>
      <vt:lpstr>Cambria Math</vt:lpstr>
      <vt:lpstr>Bodoni MT</vt:lpstr>
      <vt:lpstr>微软雅黑</vt:lpstr>
      <vt:lpstr>Arial Unicode MS</vt:lpstr>
      <vt:lpstr>Calibri Light</vt:lpstr>
      <vt:lpstr>Gloucester MT Extra Condensed</vt:lpstr>
      <vt:lpstr>Microsoft Sans Serif</vt:lpstr>
      <vt:lpstr>Britannic Bold</vt:lpstr>
      <vt:lpstr>Microsoft YaHei UI</vt:lpstr>
      <vt:lpstr>Franklin Gothic Demi Cond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Sinopec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飙彪</cp:lastModifiedBy>
  <cp:revision>220</cp:revision>
  <dcterms:created xsi:type="dcterms:W3CDTF">2016-07-13T13:08:00Z</dcterms:created>
  <dcterms:modified xsi:type="dcterms:W3CDTF">2022-03-31T03:28:38Z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D63F4C0445154305B2347A48D582730A</vt:lpwstr>
  </property>
  <property fmtid="{D5CDD505-2E9C-101B-9397-08002B2CF9AE}" pid="3" name="KSOProductBuildVer">
    <vt:lpwstr>2052-11.1.0.11365</vt:lpwstr>
  </property>
</Properties>
</file>